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18288000" cy="10287000"/>
  <p:notesSz cx="6858000" cy="9144000"/>
  <p:embeddedFontLst>
    <p:embeddedFont>
      <p:font typeface="Noto Serif" panose="020F0502020204030204" pitchFamily="18" charset="0"/>
      <p:regular r:id="rId15"/>
    </p:embeddedFont>
    <p:embeddedFont>
      <p:font typeface="Noto Serif Bold" panose="020B0604020202020204" charset="0"/>
      <p:regular r:id="rId1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2" d="100"/>
          <a:sy n="52" d="100"/>
        </p:scale>
        <p:origin x="917"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11/26/2025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svg"/><Relationship Id="rId7"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svg"/></Relationships>
</file>

<file path=ppt/slides/_rels/slide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AE7AB"/>
            </a:solidFill>
          </p:spPr>
        </p:sp>
        <p:sp>
          <p:nvSpPr>
            <p:cNvPr id="4" name="TextBox 4"/>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1028700" y="0"/>
            <a:ext cx="8115300" cy="1825942"/>
          </a:xfrm>
          <a:custGeom>
            <a:avLst/>
            <a:gdLst/>
            <a:ahLst/>
            <a:cxnLst/>
            <a:rect l="l" t="t" r="r" b="b"/>
            <a:pathLst>
              <a:path w="8115300" h="1825942">
                <a:moveTo>
                  <a:pt x="0" y="0"/>
                </a:moveTo>
                <a:lnTo>
                  <a:pt x="8115300" y="0"/>
                </a:lnTo>
                <a:lnTo>
                  <a:pt x="8115300" y="1825942"/>
                </a:lnTo>
                <a:lnTo>
                  <a:pt x="0" y="18259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9144000" y="0"/>
            <a:ext cx="8115300" cy="1825942"/>
          </a:xfrm>
          <a:custGeom>
            <a:avLst/>
            <a:gdLst/>
            <a:ahLst/>
            <a:cxnLst/>
            <a:rect l="l" t="t" r="r" b="b"/>
            <a:pathLst>
              <a:path w="8115300" h="1825942">
                <a:moveTo>
                  <a:pt x="0" y="0"/>
                </a:moveTo>
                <a:lnTo>
                  <a:pt x="8115300" y="0"/>
                </a:lnTo>
                <a:lnTo>
                  <a:pt x="8115300" y="1825942"/>
                </a:lnTo>
                <a:lnTo>
                  <a:pt x="0" y="18259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rot="-5400000">
            <a:off x="-3144679" y="4287679"/>
            <a:ext cx="8115300" cy="1825942"/>
          </a:xfrm>
          <a:custGeom>
            <a:avLst/>
            <a:gdLst/>
            <a:ahLst/>
            <a:cxnLst/>
            <a:rect l="l" t="t" r="r" b="b"/>
            <a:pathLst>
              <a:path w="8115300" h="1825942">
                <a:moveTo>
                  <a:pt x="0" y="0"/>
                </a:moveTo>
                <a:lnTo>
                  <a:pt x="8115300" y="0"/>
                </a:lnTo>
                <a:lnTo>
                  <a:pt x="8115300" y="1825942"/>
                </a:lnTo>
                <a:lnTo>
                  <a:pt x="0" y="18259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Freeform 8"/>
          <p:cNvSpPr/>
          <p:nvPr/>
        </p:nvSpPr>
        <p:spPr>
          <a:xfrm flipH="1" flipV="1">
            <a:off x="1028700" y="8461058"/>
            <a:ext cx="8115300" cy="1825942"/>
          </a:xfrm>
          <a:custGeom>
            <a:avLst/>
            <a:gdLst/>
            <a:ahLst/>
            <a:cxnLst/>
            <a:rect l="l" t="t" r="r" b="b"/>
            <a:pathLst>
              <a:path w="8115300" h="1825942">
                <a:moveTo>
                  <a:pt x="8115300" y="1825942"/>
                </a:moveTo>
                <a:lnTo>
                  <a:pt x="0" y="1825942"/>
                </a:lnTo>
                <a:lnTo>
                  <a:pt x="0" y="0"/>
                </a:lnTo>
                <a:lnTo>
                  <a:pt x="8115300" y="0"/>
                </a:lnTo>
                <a:lnTo>
                  <a:pt x="8115300" y="1825942"/>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9" name="Freeform 9"/>
          <p:cNvSpPr/>
          <p:nvPr/>
        </p:nvSpPr>
        <p:spPr>
          <a:xfrm flipH="1" flipV="1">
            <a:off x="9144000" y="8461058"/>
            <a:ext cx="8115300" cy="1825942"/>
          </a:xfrm>
          <a:custGeom>
            <a:avLst/>
            <a:gdLst/>
            <a:ahLst/>
            <a:cxnLst/>
            <a:rect l="l" t="t" r="r" b="b"/>
            <a:pathLst>
              <a:path w="8115300" h="1825942">
                <a:moveTo>
                  <a:pt x="8115300" y="1825942"/>
                </a:moveTo>
                <a:lnTo>
                  <a:pt x="0" y="1825942"/>
                </a:lnTo>
                <a:lnTo>
                  <a:pt x="0" y="0"/>
                </a:lnTo>
                <a:lnTo>
                  <a:pt x="8115300" y="0"/>
                </a:lnTo>
                <a:lnTo>
                  <a:pt x="8115300" y="1825942"/>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0" name="Freeform 10"/>
          <p:cNvSpPr/>
          <p:nvPr/>
        </p:nvSpPr>
        <p:spPr>
          <a:xfrm rot="-5400000" flipH="1" flipV="1">
            <a:off x="13317379" y="4230529"/>
            <a:ext cx="8115300" cy="1825942"/>
          </a:xfrm>
          <a:custGeom>
            <a:avLst/>
            <a:gdLst/>
            <a:ahLst/>
            <a:cxnLst/>
            <a:rect l="l" t="t" r="r" b="b"/>
            <a:pathLst>
              <a:path w="8115300" h="1825942">
                <a:moveTo>
                  <a:pt x="8115300" y="1825942"/>
                </a:moveTo>
                <a:lnTo>
                  <a:pt x="0" y="1825942"/>
                </a:lnTo>
                <a:lnTo>
                  <a:pt x="0" y="0"/>
                </a:lnTo>
                <a:lnTo>
                  <a:pt x="8115300" y="0"/>
                </a:lnTo>
                <a:lnTo>
                  <a:pt x="8115300" y="1825942"/>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1" name="TextBox 11"/>
          <p:cNvSpPr txBox="1"/>
          <p:nvPr/>
        </p:nvSpPr>
        <p:spPr>
          <a:xfrm>
            <a:off x="2935511" y="2510790"/>
            <a:ext cx="12416978" cy="5360670"/>
          </a:xfrm>
          <a:prstGeom prst="rect">
            <a:avLst/>
          </a:prstGeom>
        </p:spPr>
        <p:txBody>
          <a:bodyPr lIns="0" tIns="0" rIns="0" bIns="0" rtlCol="0" anchor="t">
            <a:spAutoFit/>
          </a:bodyPr>
          <a:lstStyle/>
          <a:p>
            <a:pPr algn="ctr">
              <a:lnSpc>
                <a:spcPts val="10560"/>
              </a:lnSpc>
            </a:pPr>
            <a:r>
              <a:rPr lang="en-US" sz="9600">
                <a:solidFill>
                  <a:srgbClr val="000000"/>
                </a:solidFill>
                <a:latin typeface="Noto Serif"/>
                <a:ea typeface="Noto Serif"/>
                <a:cs typeface="Noto Serif"/>
                <a:sym typeface="Noto Serif"/>
              </a:rPr>
              <a:t>13. november</a:t>
            </a:r>
          </a:p>
          <a:p>
            <a:pPr algn="ctr">
              <a:lnSpc>
                <a:spcPts val="10560"/>
              </a:lnSpc>
            </a:pPr>
            <a:r>
              <a:rPr lang="en-US" sz="9600">
                <a:solidFill>
                  <a:srgbClr val="000000"/>
                </a:solidFill>
                <a:latin typeface="Noto Serif"/>
                <a:ea typeface="Noto Serif"/>
                <a:cs typeface="Noto Serif"/>
                <a:sym typeface="Noto Serif"/>
              </a:rPr>
              <a:t>- </a:t>
            </a:r>
          </a:p>
          <a:p>
            <a:pPr marL="0" lvl="0" indent="0" algn="ctr">
              <a:lnSpc>
                <a:spcPts val="10560"/>
              </a:lnSpc>
            </a:pPr>
            <a:r>
              <a:rPr lang="en-US" sz="9600">
                <a:solidFill>
                  <a:srgbClr val="000000"/>
                </a:solidFill>
                <a:latin typeface="Noto Serif"/>
                <a:ea typeface="Noto Serif"/>
                <a:cs typeface="Noto Serif"/>
                <a:sym typeface="Noto Serif"/>
              </a:rPr>
              <a:t>Mednarodni dan prijaznosti</a:t>
            </a:r>
          </a:p>
        </p:txBody>
      </p:sp>
      <p:sp>
        <p:nvSpPr>
          <p:cNvPr id="12" name="Freeform 12"/>
          <p:cNvSpPr/>
          <p:nvPr/>
        </p:nvSpPr>
        <p:spPr>
          <a:xfrm>
            <a:off x="2158982" y="6640060"/>
            <a:ext cx="2344632" cy="1820998"/>
          </a:xfrm>
          <a:custGeom>
            <a:avLst/>
            <a:gdLst/>
            <a:ahLst/>
            <a:cxnLst/>
            <a:rect l="l" t="t" r="r" b="b"/>
            <a:pathLst>
              <a:path w="2344632" h="1820998">
                <a:moveTo>
                  <a:pt x="0" y="0"/>
                </a:moveTo>
                <a:lnTo>
                  <a:pt x="2344632" y="0"/>
                </a:lnTo>
                <a:lnTo>
                  <a:pt x="2344632" y="1820998"/>
                </a:lnTo>
                <a:lnTo>
                  <a:pt x="0" y="1820998"/>
                </a:lnTo>
                <a:lnTo>
                  <a:pt x="0" y="0"/>
                </a:lnTo>
                <a:close/>
              </a:path>
            </a:pathLst>
          </a:custGeom>
          <a:blipFill>
            <a:blip r:embed="rId4"/>
            <a:stretch>
              <a:fillRect/>
            </a:stretch>
          </a:blipFill>
        </p:spPr>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255246" y="313255"/>
            <a:ext cx="17777508" cy="9660490"/>
            <a:chOff x="0" y="0"/>
            <a:chExt cx="4682142" cy="2544327"/>
          </a:xfrm>
        </p:grpSpPr>
        <p:sp>
          <p:nvSpPr>
            <p:cNvPr id="3" name="Freeform 3"/>
            <p:cNvSpPr/>
            <p:nvPr/>
          </p:nvSpPr>
          <p:spPr>
            <a:xfrm>
              <a:off x="0" y="0"/>
              <a:ext cx="4682142" cy="2544327"/>
            </a:xfrm>
            <a:custGeom>
              <a:avLst/>
              <a:gdLst/>
              <a:ahLst/>
              <a:cxnLst/>
              <a:rect l="l" t="t" r="r" b="b"/>
              <a:pathLst>
                <a:path w="4682142" h="2544327">
                  <a:moveTo>
                    <a:pt x="22210" y="0"/>
                  </a:moveTo>
                  <a:lnTo>
                    <a:pt x="4659932" y="0"/>
                  </a:lnTo>
                  <a:cubicBezTo>
                    <a:pt x="4672199" y="0"/>
                    <a:pt x="4682142" y="9944"/>
                    <a:pt x="4682142" y="22210"/>
                  </a:cubicBezTo>
                  <a:lnTo>
                    <a:pt x="4682142" y="2522117"/>
                  </a:lnTo>
                  <a:cubicBezTo>
                    <a:pt x="4682142" y="2534383"/>
                    <a:pt x="4672199" y="2544327"/>
                    <a:pt x="4659932" y="2544327"/>
                  </a:cubicBezTo>
                  <a:lnTo>
                    <a:pt x="22210" y="2544327"/>
                  </a:lnTo>
                  <a:cubicBezTo>
                    <a:pt x="9944" y="2544327"/>
                    <a:pt x="0" y="2534383"/>
                    <a:pt x="0" y="2522117"/>
                  </a:cubicBezTo>
                  <a:lnTo>
                    <a:pt x="0" y="22210"/>
                  </a:lnTo>
                  <a:cubicBezTo>
                    <a:pt x="0" y="9944"/>
                    <a:pt x="9944" y="0"/>
                    <a:pt x="22210" y="0"/>
                  </a:cubicBezTo>
                  <a:close/>
                </a:path>
              </a:pathLst>
            </a:custGeom>
            <a:solidFill>
              <a:srgbClr val="FAE7AB"/>
            </a:solidFill>
          </p:spPr>
        </p:sp>
        <p:sp>
          <p:nvSpPr>
            <p:cNvPr id="4" name="TextBox 4"/>
            <p:cNvSpPr txBox="1"/>
            <p:nvPr/>
          </p:nvSpPr>
          <p:spPr>
            <a:xfrm>
              <a:off x="0" y="-38100"/>
              <a:ext cx="4682142" cy="2582427"/>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flipH="1" flipV="1">
            <a:off x="1028700" y="8652439"/>
            <a:ext cx="5385435" cy="1211723"/>
          </a:xfrm>
          <a:custGeom>
            <a:avLst/>
            <a:gdLst/>
            <a:ahLst/>
            <a:cxnLst/>
            <a:rect l="l" t="t" r="r" b="b"/>
            <a:pathLst>
              <a:path w="5385435" h="1211723">
                <a:moveTo>
                  <a:pt x="5385435" y="1211722"/>
                </a:moveTo>
                <a:lnTo>
                  <a:pt x="0" y="1211722"/>
                </a:lnTo>
                <a:lnTo>
                  <a:pt x="0" y="0"/>
                </a:lnTo>
                <a:lnTo>
                  <a:pt x="5385435" y="0"/>
                </a:lnTo>
                <a:lnTo>
                  <a:pt x="5385435" y="1211722"/>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9144000" y="4519113"/>
            <a:ext cx="7126732" cy="5345049"/>
          </a:xfrm>
          <a:custGeom>
            <a:avLst/>
            <a:gdLst/>
            <a:ahLst/>
            <a:cxnLst/>
            <a:rect l="l" t="t" r="r" b="b"/>
            <a:pathLst>
              <a:path w="7126732" h="5345049">
                <a:moveTo>
                  <a:pt x="0" y="0"/>
                </a:moveTo>
                <a:lnTo>
                  <a:pt x="7126732" y="0"/>
                </a:lnTo>
                <a:lnTo>
                  <a:pt x="7126732" y="5345048"/>
                </a:lnTo>
                <a:lnTo>
                  <a:pt x="0" y="5345048"/>
                </a:lnTo>
                <a:lnTo>
                  <a:pt x="0" y="0"/>
                </a:lnTo>
                <a:close/>
              </a:path>
            </a:pathLst>
          </a:custGeom>
          <a:blipFill>
            <a:blip r:embed="rId4"/>
            <a:stretch>
              <a:fillRect/>
            </a:stretch>
          </a:blipFill>
        </p:spPr>
      </p:sp>
      <p:sp>
        <p:nvSpPr>
          <p:cNvPr id="7" name="Freeform 7"/>
          <p:cNvSpPr/>
          <p:nvPr/>
        </p:nvSpPr>
        <p:spPr>
          <a:xfrm>
            <a:off x="12377840" y="664746"/>
            <a:ext cx="5168631" cy="3957309"/>
          </a:xfrm>
          <a:custGeom>
            <a:avLst/>
            <a:gdLst/>
            <a:ahLst/>
            <a:cxnLst/>
            <a:rect l="l" t="t" r="r" b="b"/>
            <a:pathLst>
              <a:path w="5168631" h="3957309">
                <a:moveTo>
                  <a:pt x="0" y="0"/>
                </a:moveTo>
                <a:lnTo>
                  <a:pt x="5168631" y="0"/>
                </a:lnTo>
                <a:lnTo>
                  <a:pt x="5168631" y="3957308"/>
                </a:lnTo>
                <a:lnTo>
                  <a:pt x="0" y="3957308"/>
                </a:lnTo>
                <a:lnTo>
                  <a:pt x="0" y="0"/>
                </a:lnTo>
                <a:close/>
              </a:path>
            </a:pathLst>
          </a:custGeom>
          <a:blipFill>
            <a:blip r:embed="rId5"/>
            <a:stretch>
              <a:fillRect/>
            </a:stretch>
          </a:blipFill>
        </p:spPr>
      </p:sp>
      <p:sp>
        <p:nvSpPr>
          <p:cNvPr id="8" name="Freeform 8"/>
          <p:cNvSpPr/>
          <p:nvPr/>
        </p:nvSpPr>
        <p:spPr>
          <a:xfrm>
            <a:off x="7652754" y="617542"/>
            <a:ext cx="4228166" cy="4004512"/>
          </a:xfrm>
          <a:custGeom>
            <a:avLst/>
            <a:gdLst/>
            <a:ahLst/>
            <a:cxnLst/>
            <a:rect l="l" t="t" r="r" b="b"/>
            <a:pathLst>
              <a:path w="4228166" h="4004512">
                <a:moveTo>
                  <a:pt x="0" y="0"/>
                </a:moveTo>
                <a:lnTo>
                  <a:pt x="4228166" y="0"/>
                </a:lnTo>
                <a:lnTo>
                  <a:pt x="4228166" y="4004512"/>
                </a:lnTo>
                <a:lnTo>
                  <a:pt x="0" y="4004512"/>
                </a:lnTo>
                <a:lnTo>
                  <a:pt x="0" y="0"/>
                </a:lnTo>
                <a:close/>
              </a:path>
            </a:pathLst>
          </a:custGeom>
          <a:blipFill>
            <a:blip r:embed="rId6"/>
            <a:stretch>
              <a:fillRect t="-40780"/>
            </a:stretch>
          </a:blipFill>
        </p:spPr>
      </p:sp>
      <p:sp>
        <p:nvSpPr>
          <p:cNvPr id="9" name="TextBox 9"/>
          <p:cNvSpPr txBox="1"/>
          <p:nvPr/>
        </p:nvSpPr>
        <p:spPr>
          <a:xfrm>
            <a:off x="-3025055" y="378996"/>
            <a:ext cx="14222148" cy="514350"/>
          </a:xfrm>
          <a:prstGeom prst="rect">
            <a:avLst/>
          </a:prstGeom>
        </p:spPr>
        <p:txBody>
          <a:bodyPr lIns="0" tIns="0" rIns="0" bIns="0" rtlCol="0" anchor="t">
            <a:spAutoFit/>
          </a:bodyPr>
          <a:lstStyle/>
          <a:p>
            <a:pPr algn="ctr">
              <a:lnSpc>
                <a:spcPts val="4200"/>
              </a:lnSpc>
            </a:pPr>
            <a:r>
              <a:rPr lang="en-US" sz="3000" b="1">
                <a:solidFill>
                  <a:srgbClr val="000000"/>
                </a:solidFill>
                <a:latin typeface="Noto Serif Bold"/>
                <a:ea typeface="Noto Serif Bold"/>
                <a:cs typeface="Noto Serif Bold"/>
                <a:sym typeface="Noto Serif Bold"/>
              </a:rPr>
              <a:t>Skupina  Rakete, enota Podnanos</a:t>
            </a:r>
          </a:p>
        </p:txBody>
      </p:sp>
      <p:sp>
        <p:nvSpPr>
          <p:cNvPr id="10" name="TextBox 10"/>
          <p:cNvSpPr txBox="1"/>
          <p:nvPr/>
        </p:nvSpPr>
        <p:spPr>
          <a:xfrm>
            <a:off x="255246" y="1308022"/>
            <a:ext cx="7603836" cy="8665723"/>
          </a:xfrm>
          <a:prstGeom prst="rect">
            <a:avLst/>
          </a:prstGeom>
        </p:spPr>
        <p:txBody>
          <a:bodyPr lIns="0" tIns="0" rIns="0" bIns="0" rtlCol="0" anchor="t">
            <a:spAutoFit/>
          </a:bodyPr>
          <a:lstStyle/>
          <a:p>
            <a:pPr algn="ctr">
              <a:lnSpc>
                <a:spcPts val="4311"/>
              </a:lnSpc>
            </a:pPr>
            <a:r>
              <a:rPr lang="en-US" sz="3079">
                <a:solidFill>
                  <a:srgbClr val="000000"/>
                </a:solidFill>
                <a:latin typeface="Noto Serif"/>
                <a:ea typeface="Noto Serif"/>
                <a:cs typeface="Noto Serif"/>
                <a:sym typeface="Noto Serif"/>
              </a:rPr>
              <a:t>Ob dnevu prijaznosti smo otroci iz skupine Rakete, iz vrtca Podnanos, ustvarili rumene rožice, pri čemer smo uporabili tehniko zvijanja papirja. Rožice smo podarili otrokom iz vrtca Cirius ob našem obisku v njihovem vrtcu. Z vrtčevsko skupino Zajčki iz zavoda Cirius namreč sodelujemo skozi celotno šolsko leto, zato so otroci sami predlagali, da prav njim namenimo simbolične rumene rožice kot znak prijaznosti, prijateljstva in medsebojnega spoštovanja.</a:t>
            </a:r>
          </a:p>
          <a:p>
            <a:pPr algn="ctr">
              <a:lnSpc>
                <a:spcPts val="4311"/>
              </a:lnSpc>
            </a:pPr>
            <a:endParaRPr lang="en-US" sz="3079">
              <a:solidFill>
                <a:srgbClr val="000000"/>
              </a:solidFill>
              <a:latin typeface="Noto Serif"/>
              <a:ea typeface="Noto Serif"/>
              <a:cs typeface="Noto Serif"/>
              <a:sym typeface="Noto Serif"/>
            </a:endParaRPr>
          </a:p>
          <a:p>
            <a:pPr algn="ctr">
              <a:lnSpc>
                <a:spcPts val="4311"/>
              </a:lnSpc>
            </a:pPr>
            <a:endParaRPr lang="en-US" sz="3079">
              <a:solidFill>
                <a:srgbClr val="000000"/>
              </a:solidFill>
              <a:latin typeface="Noto Serif"/>
              <a:ea typeface="Noto Serif"/>
              <a:cs typeface="Noto Serif"/>
              <a:sym typeface="Noto Serif"/>
            </a:endParaRPr>
          </a:p>
          <a:p>
            <a:pPr algn="ctr">
              <a:lnSpc>
                <a:spcPts val="4311"/>
              </a:lnSpc>
            </a:pPr>
            <a:endParaRPr lang="en-US" sz="3079">
              <a:solidFill>
                <a:srgbClr val="000000"/>
              </a:solidFill>
              <a:latin typeface="Noto Serif"/>
              <a:ea typeface="Noto Serif"/>
              <a:cs typeface="Noto Serif"/>
              <a:sym typeface="Noto Serif"/>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255246" y="313255"/>
            <a:ext cx="17777508" cy="9660490"/>
            <a:chOff x="0" y="0"/>
            <a:chExt cx="4682142" cy="2544327"/>
          </a:xfrm>
        </p:grpSpPr>
        <p:sp>
          <p:nvSpPr>
            <p:cNvPr id="3" name="Freeform 3"/>
            <p:cNvSpPr/>
            <p:nvPr/>
          </p:nvSpPr>
          <p:spPr>
            <a:xfrm>
              <a:off x="0" y="0"/>
              <a:ext cx="4682142" cy="2544327"/>
            </a:xfrm>
            <a:custGeom>
              <a:avLst/>
              <a:gdLst/>
              <a:ahLst/>
              <a:cxnLst/>
              <a:rect l="l" t="t" r="r" b="b"/>
              <a:pathLst>
                <a:path w="4682142" h="2544327">
                  <a:moveTo>
                    <a:pt x="22210" y="0"/>
                  </a:moveTo>
                  <a:lnTo>
                    <a:pt x="4659932" y="0"/>
                  </a:lnTo>
                  <a:cubicBezTo>
                    <a:pt x="4672199" y="0"/>
                    <a:pt x="4682142" y="9944"/>
                    <a:pt x="4682142" y="22210"/>
                  </a:cubicBezTo>
                  <a:lnTo>
                    <a:pt x="4682142" y="2522117"/>
                  </a:lnTo>
                  <a:cubicBezTo>
                    <a:pt x="4682142" y="2534383"/>
                    <a:pt x="4672199" y="2544327"/>
                    <a:pt x="4659932" y="2544327"/>
                  </a:cubicBezTo>
                  <a:lnTo>
                    <a:pt x="22210" y="2544327"/>
                  </a:lnTo>
                  <a:cubicBezTo>
                    <a:pt x="9944" y="2544327"/>
                    <a:pt x="0" y="2534383"/>
                    <a:pt x="0" y="2522117"/>
                  </a:cubicBezTo>
                  <a:lnTo>
                    <a:pt x="0" y="22210"/>
                  </a:lnTo>
                  <a:cubicBezTo>
                    <a:pt x="0" y="9944"/>
                    <a:pt x="9944" y="0"/>
                    <a:pt x="22210" y="0"/>
                  </a:cubicBezTo>
                  <a:close/>
                </a:path>
              </a:pathLst>
            </a:custGeom>
            <a:solidFill>
              <a:srgbClr val="FAE7AB"/>
            </a:solidFill>
          </p:spPr>
        </p:sp>
        <p:sp>
          <p:nvSpPr>
            <p:cNvPr id="4" name="TextBox 4"/>
            <p:cNvSpPr txBox="1"/>
            <p:nvPr/>
          </p:nvSpPr>
          <p:spPr>
            <a:xfrm>
              <a:off x="0" y="-38100"/>
              <a:ext cx="4682142" cy="2582427"/>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flipH="1" flipV="1">
            <a:off x="11006258" y="8652439"/>
            <a:ext cx="5385435" cy="1211723"/>
          </a:xfrm>
          <a:custGeom>
            <a:avLst/>
            <a:gdLst/>
            <a:ahLst/>
            <a:cxnLst/>
            <a:rect l="l" t="t" r="r" b="b"/>
            <a:pathLst>
              <a:path w="5385435" h="1211723">
                <a:moveTo>
                  <a:pt x="5385435" y="1211722"/>
                </a:moveTo>
                <a:lnTo>
                  <a:pt x="0" y="1211722"/>
                </a:lnTo>
                <a:lnTo>
                  <a:pt x="0" y="0"/>
                </a:lnTo>
                <a:lnTo>
                  <a:pt x="5385435" y="0"/>
                </a:lnTo>
                <a:lnTo>
                  <a:pt x="5385435" y="1211722"/>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7326379" y="664746"/>
            <a:ext cx="4187150" cy="5582867"/>
          </a:xfrm>
          <a:custGeom>
            <a:avLst/>
            <a:gdLst/>
            <a:ahLst/>
            <a:cxnLst/>
            <a:rect l="l" t="t" r="r" b="b"/>
            <a:pathLst>
              <a:path w="4187150" h="5582867">
                <a:moveTo>
                  <a:pt x="0" y="0"/>
                </a:moveTo>
                <a:lnTo>
                  <a:pt x="4187150" y="0"/>
                </a:lnTo>
                <a:lnTo>
                  <a:pt x="4187150" y="5582867"/>
                </a:lnTo>
                <a:lnTo>
                  <a:pt x="0" y="5582867"/>
                </a:lnTo>
                <a:lnTo>
                  <a:pt x="0" y="0"/>
                </a:lnTo>
                <a:close/>
              </a:path>
            </a:pathLst>
          </a:custGeom>
          <a:blipFill>
            <a:blip r:embed="rId4"/>
            <a:stretch>
              <a:fillRect/>
            </a:stretch>
          </a:blipFill>
        </p:spPr>
      </p:sp>
      <p:sp>
        <p:nvSpPr>
          <p:cNvPr id="7" name="Freeform 7"/>
          <p:cNvSpPr/>
          <p:nvPr/>
        </p:nvSpPr>
        <p:spPr>
          <a:xfrm rot="5400000">
            <a:off x="1746612" y="4838778"/>
            <a:ext cx="4307471" cy="5743295"/>
          </a:xfrm>
          <a:custGeom>
            <a:avLst/>
            <a:gdLst/>
            <a:ahLst/>
            <a:cxnLst/>
            <a:rect l="l" t="t" r="r" b="b"/>
            <a:pathLst>
              <a:path w="4307471" h="5743295">
                <a:moveTo>
                  <a:pt x="0" y="0"/>
                </a:moveTo>
                <a:lnTo>
                  <a:pt x="4307471" y="0"/>
                </a:lnTo>
                <a:lnTo>
                  <a:pt x="4307471" y="5743295"/>
                </a:lnTo>
                <a:lnTo>
                  <a:pt x="0" y="5743295"/>
                </a:lnTo>
                <a:lnTo>
                  <a:pt x="0" y="0"/>
                </a:lnTo>
                <a:close/>
              </a:path>
            </a:pathLst>
          </a:custGeom>
          <a:blipFill>
            <a:blip r:embed="rId5"/>
            <a:stretch>
              <a:fillRect/>
            </a:stretch>
          </a:blipFill>
        </p:spPr>
      </p:sp>
      <p:sp>
        <p:nvSpPr>
          <p:cNvPr id="8" name="Freeform 8"/>
          <p:cNvSpPr/>
          <p:nvPr/>
        </p:nvSpPr>
        <p:spPr>
          <a:xfrm>
            <a:off x="11197093" y="3456179"/>
            <a:ext cx="6348885" cy="4990427"/>
          </a:xfrm>
          <a:custGeom>
            <a:avLst/>
            <a:gdLst/>
            <a:ahLst/>
            <a:cxnLst/>
            <a:rect l="l" t="t" r="r" b="b"/>
            <a:pathLst>
              <a:path w="6348885" h="4990427">
                <a:moveTo>
                  <a:pt x="0" y="0"/>
                </a:moveTo>
                <a:lnTo>
                  <a:pt x="6348885" y="0"/>
                </a:lnTo>
                <a:lnTo>
                  <a:pt x="6348885" y="4990427"/>
                </a:lnTo>
                <a:lnTo>
                  <a:pt x="0" y="4990427"/>
                </a:lnTo>
                <a:lnTo>
                  <a:pt x="0" y="0"/>
                </a:lnTo>
                <a:close/>
              </a:path>
            </a:pathLst>
          </a:custGeom>
          <a:blipFill>
            <a:blip r:embed="rId6"/>
            <a:stretch>
              <a:fillRect l="-3440" t="-8365" r="-10130"/>
            </a:stretch>
          </a:blipFill>
        </p:spPr>
      </p:sp>
      <p:sp>
        <p:nvSpPr>
          <p:cNvPr id="9" name="TextBox 9"/>
          <p:cNvSpPr txBox="1"/>
          <p:nvPr/>
        </p:nvSpPr>
        <p:spPr>
          <a:xfrm>
            <a:off x="-3025055" y="378996"/>
            <a:ext cx="14222148" cy="514350"/>
          </a:xfrm>
          <a:prstGeom prst="rect">
            <a:avLst/>
          </a:prstGeom>
        </p:spPr>
        <p:txBody>
          <a:bodyPr lIns="0" tIns="0" rIns="0" bIns="0" rtlCol="0" anchor="t">
            <a:spAutoFit/>
          </a:bodyPr>
          <a:lstStyle/>
          <a:p>
            <a:pPr algn="ctr">
              <a:lnSpc>
                <a:spcPts val="4200"/>
              </a:lnSpc>
            </a:pPr>
            <a:r>
              <a:rPr lang="en-US" sz="3000" b="1">
                <a:solidFill>
                  <a:srgbClr val="000000"/>
                </a:solidFill>
                <a:latin typeface="Noto Serif Bold"/>
                <a:ea typeface="Noto Serif Bold"/>
                <a:cs typeface="Noto Serif Bold"/>
                <a:sym typeface="Noto Serif Bold"/>
              </a:rPr>
              <a:t>Skupina  Sovice, enota Črniče</a:t>
            </a:r>
          </a:p>
        </p:txBody>
      </p:sp>
      <p:sp>
        <p:nvSpPr>
          <p:cNvPr id="10" name="TextBox 10"/>
          <p:cNvSpPr txBox="1"/>
          <p:nvPr/>
        </p:nvSpPr>
        <p:spPr>
          <a:xfrm>
            <a:off x="719169" y="1462712"/>
            <a:ext cx="6733700" cy="5408173"/>
          </a:xfrm>
          <a:prstGeom prst="rect">
            <a:avLst/>
          </a:prstGeom>
        </p:spPr>
        <p:txBody>
          <a:bodyPr lIns="0" tIns="0" rIns="0" bIns="0" rtlCol="0" anchor="t">
            <a:spAutoFit/>
          </a:bodyPr>
          <a:lstStyle/>
          <a:p>
            <a:pPr algn="ctr">
              <a:lnSpc>
                <a:spcPts val="4311"/>
              </a:lnSpc>
            </a:pPr>
            <a:r>
              <a:rPr lang="en-US" sz="3079">
                <a:solidFill>
                  <a:srgbClr val="000000"/>
                </a:solidFill>
                <a:latin typeface="Noto Serif"/>
                <a:ea typeface="Noto Serif"/>
                <a:cs typeface="Noto Serif"/>
                <a:sym typeface="Noto Serif"/>
              </a:rPr>
              <a:t>Tudi mljaši otroci so ustvarjali. V roke so prijeli čopiče in pobarvali kamenčke ter si kamenče prijateljstva podelili med seboj. Za vse otroke, starše, obiskovalce enote Črniče pa so otroci pripravili lepo misel in ji dodali svoj odtis. </a:t>
            </a:r>
          </a:p>
          <a:p>
            <a:pPr algn="ctr">
              <a:lnSpc>
                <a:spcPts val="4311"/>
              </a:lnSpc>
            </a:pPr>
            <a:endParaRPr lang="en-US" sz="3079">
              <a:solidFill>
                <a:srgbClr val="000000"/>
              </a:solidFill>
              <a:latin typeface="Noto Serif"/>
              <a:ea typeface="Noto Serif"/>
              <a:cs typeface="Noto Serif"/>
              <a:sym typeface="Noto Serif"/>
            </a:endParaRPr>
          </a:p>
          <a:p>
            <a:pPr algn="ctr">
              <a:lnSpc>
                <a:spcPts val="4311"/>
              </a:lnSpc>
            </a:pPr>
            <a:endParaRPr lang="en-US" sz="3079">
              <a:solidFill>
                <a:srgbClr val="000000"/>
              </a:solidFill>
              <a:latin typeface="Noto Serif"/>
              <a:ea typeface="Noto Serif"/>
              <a:cs typeface="Noto Serif"/>
              <a:sym typeface="Noto Serif"/>
            </a:endParaRPr>
          </a:p>
          <a:p>
            <a:pPr algn="ctr">
              <a:lnSpc>
                <a:spcPts val="4311"/>
              </a:lnSpc>
            </a:pPr>
            <a:endParaRPr lang="en-US" sz="3079">
              <a:solidFill>
                <a:srgbClr val="000000"/>
              </a:solidFill>
              <a:latin typeface="Noto Serif"/>
              <a:ea typeface="Noto Serif"/>
              <a:cs typeface="Noto Serif"/>
              <a:sym typeface="Noto Serif"/>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255246" y="313255"/>
            <a:ext cx="17777508" cy="9660490"/>
            <a:chOff x="0" y="0"/>
            <a:chExt cx="4682142" cy="2544327"/>
          </a:xfrm>
        </p:grpSpPr>
        <p:sp>
          <p:nvSpPr>
            <p:cNvPr id="3" name="Freeform 3"/>
            <p:cNvSpPr/>
            <p:nvPr/>
          </p:nvSpPr>
          <p:spPr>
            <a:xfrm>
              <a:off x="0" y="0"/>
              <a:ext cx="4682142" cy="2544327"/>
            </a:xfrm>
            <a:custGeom>
              <a:avLst/>
              <a:gdLst/>
              <a:ahLst/>
              <a:cxnLst/>
              <a:rect l="l" t="t" r="r" b="b"/>
              <a:pathLst>
                <a:path w="4682142" h="2544327">
                  <a:moveTo>
                    <a:pt x="22210" y="0"/>
                  </a:moveTo>
                  <a:lnTo>
                    <a:pt x="4659932" y="0"/>
                  </a:lnTo>
                  <a:cubicBezTo>
                    <a:pt x="4672199" y="0"/>
                    <a:pt x="4682142" y="9944"/>
                    <a:pt x="4682142" y="22210"/>
                  </a:cubicBezTo>
                  <a:lnTo>
                    <a:pt x="4682142" y="2522117"/>
                  </a:lnTo>
                  <a:cubicBezTo>
                    <a:pt x="4682142" y="2534383"/>
                    <a:pt x="4672199" y="2544327"/>
                    <a:pt x="4659932" y="2544327"/>
                  </a:cubicBezTo>
                  <a:lnTo>
                    <a:pt x="22210" y="2544327"/>
                  </a:lnTo>
                  <a:cubicBezTo>
                    <a:pt x="9944" y="2544327"/>
                    <a:pt x="0" y="2534383"/>
                    <a:pt x="0" y="2522117"/>
                  </a:cubicBezTo>
                  <a:lnTo>
                    <a:pt x="0" y="22210"/>
                  </a:lnTo>
                  <a:cubicBezTo>
                    <a:pt x="0" y="9944"/>
                    <a:pt x="9944" y="0"/>
                    <a:pt x="22210" y="0"/>
                  </a:cubicBezTo>
                  <a:close/>
                </a:path>
              </a:pathLst>
            </a:custGeom>
            <a:solidFill>
              <a:srgbClr val="FAE7AB"/>
            </a:solidFill>
          </p:spPr>
        </p:sp>
        <p:sp>
          <p:nvSpPr>
            <p:cNvPr id="4" name="TextBox 4"/>
            <p:cNvSpPr txBox="1"/>
            <p:nvPr/>
          </p:nvSpPr>
          <p:spPr>
            <a:xfrm>
              <a:off x="0" y="-38100"/>
              <a:ext cx="4682142" cy="2582427"/>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flipH="1" flipV="1">
            <a:off x="7815760" y="8652439"/>
            <a:ext cx="5385435" cy="1211723"/>
          </a:xfrm>
          <a:custGeom>
            <a:avLst/>
            <a:gdLst/>
            <a:ahLst/>
            <a:cxnLst/>
            <a:rect l="l" t="t" r="r" b="b"/>
            <a:pathLst>
              <a:path w="5385435" h="1211723">
                <a:moveTo>
                  <a:pt x="5385435" y="1211722"/>
                </a:moveTo>
                <a:lnTo>
                  <a:pt x="0" y="1211722"/>
                </a:lnTo>
                <a:lnTo>
                  <a:pt x="0" y="0"/>
                </a:lnTo>
                <a:lnTo>
                  <a:pt x="5385435" y="0"/>
                </a:lnTo>
                <a:lnTo>
                  <a:pt x="5385435" y="1211722"/>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rot="-5400000">
            <a:off x="8122699" y="-211589"/>
            <a:ext cx="6385881" cy="8138551"/>
          </a:xfrm>
          <a:custGeom>
            <a:avLst/>
            <a:gdLst/>
            <a:ahLst/>
            <a:cxnLst/>
            <a:rect l="l" t="t" r="r" b="b"/>
            <a:pathLst>
              <a:path w="6385881" h="8138551">
                <a:moveTo>
                  <a:pt x="0" y="0"/>
                </a:moveTo>
                <a:lnTo>
                  <a:pt x="6385881" y="0"/>
                </a:lnTo>
                <a:lnTo>
                  <a:pt x="6385881" y="8138550"/>
                </a:lnTo>
                <a:lnTo>
                  <a:pt x="0" y="8138550"/>
                </a:lnTo>
                <a:lnTo>
                  <a:pt x="0" y="0"/>
                </a:lnTo>
                <a:close/>
              </a:path>
            </a:pathLst>
          </a:custGeom>
          <a:blipFill>
            <a:blip r:embed="rId4"/>
            <a:stretch>
              <a:fillRect t="-780" r="-7986" b="-12194"/>
            </a:stretch>
          </a:blipFill>
        </p:spPr>
      </p:sp>
      <p:sp>
        <p:nvSpPr>
          <p:cNvPr id="7" name="Freeform 7"/>
          <p:cNvSpPr/>
          <p:nvPr/>
        </p:nvSpPr>
        <p:spPr>
          <a:xfrm>
            <a:off x="13698975" y="4446050"/>
            <a:ext cx="3906864" cy="5209152"/>
          </a:xfrm>
          <a:custGeom>
            <a:avLst/>
            <a:gdLst/>
            <a:ahLst/>
            <a:cxnLst/>
            <a:rect l="l" t="t" r="r" b="b"/>
            <a:pathLst>
              <a:path w="3906864" h="5209152">
                <a:moveTo>
                  <a:pt x="0" y="0"/>
                </a:moveTo>
                <a:lnTo>
                  <a:pt x="3906865" y="0"/>
                </a:lnTo>
                <a:lnTo>
                  <a:pt x="3906865" y="5209152"/>
                </a:lnTo>
                <a:lnTo>
                  <a:pt x="0" y="5209152"/>
                </a:lnTo>
                <a:lnTo>
                  <a:pt x="0" y="0"/>
                </a:lnTo>
                <a:close/>
              </a:path>
            </a:pathLst>
          </a:custGeom>
          <a:blipFill>
            <a:blip r:embed="rId5"/>
            <a:stretch>
              <a:fillRect/>
            </a:stretch>
          </a:blipFill>
        </p:spPr>
      </p:sp>
      <p:sp>
        <p:nvSpPr>
          <p:cNvPr id="8" name="TextBox 8"/>
          <p:cNvSpPr txBox="1"/>
          <p:nvPr/>
        </p:nvSpPr>
        <p:spPr>
          <a:xfrm>
            <a:off x="-3025055" y="378996"/>
            <a:ext cx="14222148" cy="514350"/>
          </a:xfrm>
          <a:prstGeom prst="rect">
            <a:avLst/>
          </a:prstGeom>
        </p:spPr>
        <p:txBody>
          <a:bodyPr lIns="0" tIns="0" rIns="0" bIns="0" rtlCol="0" anchor="t">
            <a:spAutoFit/>
          </a:bodyPr>
          <a:lstStyle/>
          <a:p>
            <a:pPr algn="ctr">
              <a:lnSpc>
                <a:spcPts val="4200"/>
              </a:lnSpc>
            </a:pPr>
            <a:r>
              <a:rPr lang="en-US" sz="3000" b="1">
                <a:solidFill>
                  <a:srgbClr val="000000"/>
                </a:solidFill>
                <a:latin typeface="Noto Serif Bold"/>
                <a:ea typeface="Noto Serif Bold"/>
                <a:cs typeface="Noto Serif Bold"/>
                <a:sym typeface="Noto Serif Bold"/>
              </a:rPr>
              <a:t>Skupina  Žirafe, enota Črniče</a:t>
            </a:r>
          </a:p>
        </p:txBody>
      </p:sp>
      <p:sp>
        <p:nvSpPr>
          <p:cNvPr id="9" name="TextBox 9"/>
          <p:cNvSpPr txBox="1"/>
          <p:nvPr/>
        </p:nvSpPr>
        <p:spPr>
          <a:xfrm>
            <a:off x="719169" y="981075"/>
            <a:ext cx="6357352" cy="8687644"/>
          </a:xfrm>
          <a:prstGeom prst="rect">
            <a:avLst/>
          </a:prstGeom>
        </p:spPr>
        <p:txBody>
          <a:bodyPr lIns="0" tIns="0" rIns="0" bIns="0" rtlCol="0" anchor="t">
            <a:spAutoFit/>
          </a:bodyPr>
          <a:lstStyle/>
          <a:p>
            <a:pPr algn="ctr">
              <a:lnSpc>
                <a:spcPts val="4070"/>
              </a:lnSpc>
            </a:pPr>
            <a:r>
              <a:rPr lang="en-US" sz="2907">
                <a:solidFill>
                  <a:srgbClr val="000000"/>
                </a:solidFill>
                <a:latin typeface="Noto Serif"/>
                <a:ea typeface="Noto Serif"/>
                <a:cs typeface="Noto Serif"/>
                <a:sym typeface="Noto Serif"/>
              </a:rPr>
              <a:t>V skupini Žirafe smo tokrat namesto rumenih rožic pisali skrivna prijazna pisma. Otroci so si izžrebali prijatelja, mu napisali pismo (kaj rad delam s teboj, kaj mi je pri tebi všeč, kako mi ti pomagaš itn). Vzgojitelji smo odgovore zapisali, otroci so dodali risbico in pisma okrasili. Kakšno veselje je bilo doma, ko so otroci skrivna pisma odpirali. Do takrat je namreč veljalo pravilo, da naslovnika ne izdamo. Kako dobro so otroci ohranili skrivnost in naslednji dan so z nasmeškom na obrazu pripovedovali kdo jim je napisal pismo.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255246" y="313255"/>
            <a:ext cx="17777508" cy="9660490"/>
            <a:chOff x="0" y="0"/>
            <a:chExt cx="4682142" cy="2544327"/>
          </a:xfrm>
        </p:grpSpPr>
        <p:sp>
          <p:nvSpPr>
            <p:cNvPr id="3" name="Freeform 3"/>
            <p:cNvSpPr/>
            <p:nvPr/>
          </p:nvSpPr>
          <p:spPr>
            <a:xfrm>
              <a:off x="0" y="0"/>
              <a:ext cx="4682142" cy="2544327"/>
            </a:xfrm>
            <a:custGeom>
              <a:avLst/>
              <a:gdLst/>
              <a:ahLst/>
              <a:cxnLst/>
              <a:rect l="l" t="t" r="r" b="b"/>
              <a:pathLst>
                <a:path w="4682142" h="2544327">
                  <a:moveTo>
                    <a:pt x="22210" y="0"/>
                  </a:moveTo>
                  <a:lnTo>
                    <a:pt x="4659932" y="0"/>
                  </a:lnTo>
                  <a:cubicBezTo>
                    <a:pt x="4672199" y="0"/>
                    <a:pt x="4682142" y="9944"/>
                    <a:pt x="4682142" y="22210"/>
                  </a:cubicBezTo>
                  <a:lnTo>
                    <a:pt x="4682142" y="2522117"/>
                  </a:lnTo>
                  <a:cubicBezTo>
                    <a:pt x="4682142" y="2534383"/>
                    <a:pt x="4672199" y="2544327"/>
                    <a:pt x="4659932" y="2544327"/>
                  </a:cubicBezTo>
                  <a:lnTo>
                    <a:pt x="22210" y="2544327"/>
                  </a:lnTo>
                  <a:cubicBezTo>
                    <a:pt x="9944" y="2544327"/>
                    <a:pt x="0" y="2534383"/>
                    <a:pt x="0" y="2522117"/>
                  </a:cubicBezTo>
                  <a:lnTo>
                    <a:pt x="0" y="22210"/>
                  </a:lnTo>
                  <a:cubicBezTo>
                    <a:pt x="0" y="9944"/>
                    <a:pt x="9944" y="0"/>
                    <a:pt x="22210" y="0"/>
                  </a:cubicBezTo>
                  <a:close/>
                </a:path>
              </a:pathLst>
            </a:custGeom>
            <a:solidFill>
              <a:srgbClr val="FAE7AB"/>
            </a:solidFill>
          </p:spPr>
        </p:sp>
        <p:sp>
          <p:nvSpPr>
            <p:cNvPr id="4" name="TextBox 4"/>
            <p:cNvSpPr txBox="1"/>
            <p:nvPr/>
          </p:nvSpPr>
          <p:spPr>
            <a:xfrm>
              <a:off x="0" y="-38100"/>
              <a:ext cx="4682142" cy="2582427"/>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flipH="1" flipV="1">
            <a:off x="7815760" y="8652439"/>
            <a:ext cx="5385435" cy="1211723"/>
          </a:xfrm>
          <a:custGeom>
            <a:avLst/>
            <a:gdLst/>
            <a:ahLst/>
            <a:cxnLst/>
            <a:rect l="l" t="t" r="r" b="b"/>
            <a:pathLst>
              <a:path w="5385435" h="1211723">
                <a:moveTo>
                  <a:pt x="5385435" y="1211722"/>
                </a:moveTo>
                <a:lnTo>
                  <a:pt x="0" y="1211722"/>
                </a:lnTo>
                <a:lnTo>
                  <a:pt x="0" y="0"/>
                </a:lnTo>
                <a:lnTo>
                  <a:pt x="5385435" y="0"/>
                </a:lnTo>
                <a:lnTo>
                  <a:pt x="5385435" y="1211722"/>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885331" y="6467196"/>
            <a:ext cx="2428193" cy="1978977"/>
          </a:xfrm>
          <a:custGeom>
            <a:avLst/>
            <a:gdLst/>
            <a:ahLst/>
            <a:cxnLst/>
            <a:rect l="l" t="t" r="r" b="b"/>
            <a:pathLst>
              <a:path w="2428193" h="1978977">
                <a:moveTo>
                  <a:pt x="0" y="0"/>
                </a:moveTo>
                <a:lnTo>
                  <a:pt x="2428193" y="0"/>
                </a:lnTo>
                <a:lnTo>
                  <a:pt x="2428193" y="1978977"/>
                </a:lnTo>
                <a:lnTo>
                  <a:pt x="0" y="1978977"/>
                </a:lnTo>
                <a:lnTo>
                  <a:pt x="0" y="0"/>
                </a:lnTo>
                <a:close/>
              </a:path>
            </a:pathLst>
          </a:custGeom>
          <a:blipFill>
            <a:blip r:embed="rId4"/>
            <a:stretch>
              <a:fillRect/>
            </a:stretch>
          </a:blipFill>
        </p:spPr>
      </p:sp>
      <p:sp>
        <p:nvSpPr>
          <p:cNvPr id="7" name="Freeform 7"/>
          <p:cNvSpPr/>
          <p:nvPr/>
        </p:nvSpPr>
        <p:spPr>
          <a:xfrm>
            <a:off x="3758260" y="6467196"/>
            <a:ext cx="2703246" cy="2703246"/>
          </a:xfrm>
          <a:custGeom>
            <a:avLst/>
            <a:gdLst/>
            <a:ahLst/>
            <a:cxnLst/>
            <a:rect l="l" t="t" r="r" b="b"/>
            <a:pathLst>
              <a:path w="2703246" h="2703246">
                <a:moveTo>
                  <a:pt x="0" y="0"/>
                </a:moveTo>
                <a:lnTo>
                  <a:pt x="2703247" y="0"/>
                </a:lnTo>
                <a:lnTo>
                  <a:pt x="2703247" y="2703246"/>
                </a:lnTo>
                <a:lnTo>
                  <a:pt x="0" y="270324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Freeform 8"/>
          <p:cNvSpPr/>
          <p:nvPr/>
        </p:nvSpPr>
        <p:spPr>
          <a:xfrm>
            <a:off x="12011112" y="5497090"/>
            <a:ext cx="2068045" cy="2949083"/>
          </a:xfrm>
          <a:custGeom>
            <a:avLst/>
            <a:gdLst/>
            <a:ahLst/>
            <a:cxnLst/>
            <a:rect l="l" t="t" r="r" b="b"/>
            <a:pathLst>
              <a:path w="2068045" h="2949083">
                <a:moveTo>
                  <a:pt x="0" y="0"/>
                </a:moveTo>
                <a:lnTo>
                  <a:pt x="2068045" y="0"/>
                </a:lnTo>
                <a:lnTo>
                  <a:pt x="2068045" y="2949083"/>
                </a:lnTo>
                <a:lnTo>
                  <a:pt x="0" y="2949083"/>
                </a:lnTo>
                <a:lnTo>
                  <a:pt x="0" y="0"/>
                </a:lnTo>
                <a:close/>
              </a:path>
            </a:pathLst>
          </a:custGeom>
          <a:blipFill>
            <a:blip r:embed="rId7"/>
            <a:stretch>
              <a:fillRect/>
            </a:stretch>
          </a:blipFill>
        </p:spPr>
      </p:sp>
      <p:sp>
        <p:nvSpPr>
          <p:cNvPr id="9" name="Freeform 9"/>
          <p:cNvSpPr/>
          <p:nvPr/>
        </p:nvSpPr>
        <p:spPr>
          <a:xfrm>
            <a:off x="14562780" y="5862179"/>
            <a:ext cx="2790260" cy="2790260"/>
          </a:xfrm>
          <a:custGeom>
            <a:avLst/>
            <a:gdLst/>
            <a:ahLst/>
            <a:cxnLst/>
            <a:rect l="l" t="t" r="r" b="b"/>
            <a:pathLst>
              <a:path w="2790260" h="2790260">
                <a:moveTo>
                  <a:pt x="0" y="0"/>
                </a:moveTo>
                <a:lnTo>
                  <a:pt x="2790260" y="0"/>
                </a:lnTo>
                <a:lnTo>
                  <a:pt x="2790260" y="2790260"/>
                </a:lnTo>
                <a:lnTo>
                  <a:pt x="0" y="279026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0" name="TextBox 10"/>
          <p:cNvSpPr txBox="1"/>
          <p:nvPr/>
        </p:nvSpPr>
        <p:spPr>
          <a:xfrm>
            <a:off x="2330090" y="1561166"/>
            <a:ext cx="13627820" cy="3049255"/>
          </a:xfrm>
          <a:prstGeom prst="rect">
            <a:avLst/>
          </a:prstGeom>
        </p:spPr>
        <p:txBody>
          <a:bodyPr lIns="0" tIns="0" rIns="0" bIns="0" rtlCol="0" anchor="t">
            <a:spAutoFit/>
          </a:bodyPr>
          <a:lstStyle/>
          <a:p>
            <a:pPr algn="ctr">
              <a:lnSpc>
                <a:spcPts val="4070"/>
              </a:lnSpc>
            </a:pPr>
            <a:r>
              <a:rPr lang="en-US" sz="2907">
                <a:solidFill>
                  <a:srgbClr val="000000"/>
                </a:solidFill>
                <a:latin typeface="Noto Serif"/>
                <a:ea typeface="Noto Serif"/>
                <a:cs typeface="Noto Serif"/>
                <a:sym typeface="Noto Serif"/>
              </a:rPr>
              <a:t>Dan prijaznosti smo v vrtcu obeležili tudi z majhnimi pozornostmi, katerih nismo uspeli dokumentirani. Morda je bila to dišeča kavica, ki ti jo je nekdo skuhal med odmorom, prijazno sporočilo, ki si ga dobil na mail, slasten kolaček, ki ti je posladkal dan, iskren nasmeh sodelavca ali kakšna druga pozornost. </a:t>
            </a:r>
          </a:p>
          <a:p>
            <a:pPr algn="ctr">
              <a:lnSpc>
                <a:spcPts val="4070"/>
              </a:lnSpc>
            </a:pPr>
            <a:r>
              <a:rPr lang="en-US" sz="2907">
                <a:solidFill>
                  <a:srgbClr val="000000"/>
                </a:solidFill>
                <a:latin typeface="Noto Serif"/>
                <a:ea typeface="Noto Serif"/>
                <a:cs typeface="Noto Serif"/>
                <a:sym typeface="Noto Serif"/>
              </a:rPr>
              <a:t>Hvala!</a:t>
            </a:r>
          </a:p>
        </p:txBody>
      </p:sp>
      <p:sp>
        <p:nvSpPr>
          <p:cNvPr id="11" name="TextBox 11"/>
          <p:cNvSpPr txBox="1"/>
          <p:nvPr/>
        </p:nvSpPr>
        <p:spPr>
          <a:xfrm>
            <a:off x="2482490" y="5095875"/>
            <a:ext cx="13627820" cy="1516821"/>
          </a:xfrm>
          <a:prstGeom prst="rect">
            <a:avLst/>
          </a:prstGeom>
        </p:spPr>
        <p:txBody>
          <a:bodyPr lIns="0" tIns="0" rIns="0" bIns="0" rtlCol="0" anchor="t">
            <a:spAutoFit/>
          </a:bodyPr>
          <a:lstStyle/>
          <a:p>
            <a:pPr algn="ctr">
              <a:lnSpc>
                <a:spcPts val="4070"/>
              </a:lnSpc>
            </a:pPr>
            <a:r>
              <a:rPr lang="en-US" sz="2907">
                <a:solidFill>
                  <a:srgbClr val="000000"/>
                </a:solidFill>
                <a:latin typeface="Noto Serif"/>
                <a:ea typeface="Noto Serif"/>
                <a:cs typeface="Noto Serif"/>
                <a:sym typeface="Noto Serif"/>
              </a:rPr>
              <a:t>In ne pozabimo </a:t>
            </a:r>
          </a:p>
          <a:p>
            <a:pPr algn="ctr">
              <a:lnSpc>
                <a:spcPts val="4070"/>
              </a:lnSpc>
            </a:pPr>
            <a:r>
              <a:rPr lang="en-US" sz="2907" b="1">
                <a:solidFill>
                  <a:srgbClr val="000000"/>
                </a:solidFill>
                <a:latin typeface="Noto Serif Bold"/>
                <a:ea typeface="Noto Serif Bold"/>
                <a:cs typeface="Noto Serif Bold"/>
                <a:sym typeface="Noto Serif Bold"/>
              </a:rPr>
              <a:t>“Prijazno je biti prijazen</a:t>
            </a:r>
            <a:r>
              <a:rPr lang="en-US" sz="2907">
                <a:solidFill>
                  <a:srgbClr val="000000"/>
                </a:solidFill>
                <a:latin typeface="Noto Serif"/>
                <a:ea typeface="Noto Serif"/>
                <a:cs typeface="Noto Serif"/>
                <a:sym typeface="Noto Serif"/>
              </a:rPr>
              <a:t>”</a:t>
            </a:r>
          </a:p>
          <a:p>
            <a:pPr algn="ctr">
              <a:lnSpc>
                <a:spcPts val="4070"/>
              </a:lnSpc>
            </a:pPr>
            <a:r>
              <a:rPr lang="en-US" sz="2907">
                <a:solidFill>
                  <a:srgbClr val="000000"/>
                </a:solidFill>
                <a:latin typeface="Noto Serif"/>
                <a:ea typeface="Noto Serif"/>
                <a:cs typeface="Noto Serif"/>
                <a:sym typeface="Noto Serif"/>
              </a:rPr>
              <a:t>(Polona Požgan)</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AE7AB"/>
            </a:solidFill>
          </p:spPr>
        </p:sp>
        <p:sp>
          <p:nvSpPr>
            <p:cNvPr id="4" name="TextBox 4"/>
            <p:cNvSpPr txBox="1"/>
            <p:nvPr/>
          </p:nvSpPr>
          <p:spPr>
            <a:xfrm>
              <a:off x="0" y="-47625"/>
              <a:ext cx="4274726" cy="2215092"/>
            </a:xfrm>
            <a:prstGeom prst="rect">
              <a:avLst/>
            </a:prstGeom>
          </p:spPr>
          <p:txBody>
            <a:bodyPr lIns="50800" tIns="50800" rIns="50800" bIns="50800" rtlCol="0" anchor="ctr"/>
            <a:lstStyle/>
            <a:p>
              <a:pPr algn="ctr">
                <a:lnSpc>
                  <a:spcPts val="4339"/>
                </a:lnSpc>
              </a:pPr>
              <a:r>
                <a:rPr lang="en-US" sz="3099">
                  <a:solidFill>
                    <a:srgbClr val="000000"/>
                  </a:solidFill>
                  <a:latin typeface="Noto Serif"/>
                  <a:ea typeface="Noto Serif"/>
                  <a:cs typeface="Noto Serif"/>
                  <a:sym typeface="Noto Serif"/>
                </a:rPr>
                <a:t>Mednarodni dan prijaznosti obeležujemo 13. 11. Društvo Humanitarček je uradni ambasador dneva že od leta 2016 - Naključna prijaznost (#rendomkindness). Navada je, da se na ta dan deli rumene rože, kamenčke, kot znak preprostih dejanj s katerim lahko nekomu polepšamo dan.</a:t>
              </a:r>
            </a:p>
            <a:p>
              <a:pPr algn="ctr">
                <a:lnSpc>
                  <a:spcPts val="4339"/>
                </a:lnSpc>
              </a:pPr>
              <a:r>
                <a:rPr lang="en-US" sz="3099">
                  <a:solidFill>
                    <a:srgbClr val="000000"/>
                  </a:solidFill>
                  <a:latin typeface="Noto Serif"/>
                  <a:ea typeface="Noto Serif"/>
                  <a:cs typeface="Noto Serif"/>
                  <a:sym typeface="Noto Serif"/>
                </a:rPr>
                <a:t>Tudi v Otroškem vrtcu Ajdovščina temu dnevu posvetimo posebno pozornost. </a:t>
              </a:r>
            </a:p>
            <a:p>
              <a:pPr algn="ctr">
                <a:lnSpc>
                  <a:spcPts val="4339"/>
                </a:lnSpc>
                <a:spcBef>
                  <a:spcPct val="0"/>
                </a:spcBef>
              </a:pPr>
              <a:r>
                <a:rPr lang="en-US" sz="3099">
                  <a:solidFill>
                    <a:srgbClr val="000000"/>
                  </a:solidFill>
                  <a:latin typeface="Noto Serif"/>
                  <a:ea typeface="Noto Serif"/>
                  <a:cs typeface="Noto Serif"/>
                  <a:sym typeface="Noto Serif"/>
                </a:rPr>
                <a:t>Poglejte kako ustvarjalni, srčni in prijazni so bili ta dan naši otroci in strokovni delavci v vrtcu. </a:t>
              </a:r>
            </a:p>
          </p:txBody>
        </p:sp>
      </p:grpSp>
      <p:sp>
        <p:nvSpPr>
          <p:cNvPr id="5" name="Freeform 5"/>
          <p:cNvSpPr/>
          <p:nvPr/>
        </p:nvSpPr>
        <p:spPr>
          <a:xfrm flipH="1" flipV="1">
            <a:off x="1028700" y="8461058"/>
            <a:ext cx="8115300" cy="1825942"/>
          </a:xfrm>
          <a:custGeom>
            <a:avLst/>
            <a:gdLst/>
            <a:ahLst/>
            <a:cxnLst/>
            <a:rect l="l" t="t" r="r" b="b"/>
            <a:pathLst>
              <a:path w="8115300" h="1825942">
                <a:moveTo>
                  <a:pt x="8115300" y="1825942"/>
                </a:moveTo>
                <a:lnTo>
                  <a:pt x="0" y="1825942"/>
                </a:lnTo>
                <a:lnTo>
                  <a:pt x="0" y="0"/>
                </a:lnTo>
                <a:lnTo>
                  <a:pt x="8115300" y="0"/>
                </a:lnTo>
                <a:lnTo>
                  <a:pt x="8115300" y="1825942"/>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flipH="1" flipV="1">
            <a:off x="9144000" y="8461058"/>
            <a:ext cx="8115300" cy="1825942"/>
          </a:xfrm>
          <a:custGeom>
            <a:avLst/>
            <a:gdLst/>
            <a:ahLst/>
            <a:cxnLst/>
            <a:rect l="l" t="t" r="r" b="b"/>
            <a:pathLst>
              <a:path w="8115300" h="1825942">
                <a:moveTo>
                  <a:pt x="8115300" y="1825942"/>
                </a:moveTo>
                <a:lnTo>
                  <a:pt x="0" y="1825942"/>
                </a:lnTo>
                <a:lnTo>
                  <a:pt x="0" y="0"/>
                </a:lnTo>
                <a:lnTo>
                  <a:pt x="8115300" y="0"/>
                </a:lnTo>
                <a:lnTo>
                  <a:pt x="8115300" y="1825942"/>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flipH="1" flipV="1">
            <a:off x="852382" y="453517"/>
            <a:ext cx="8115300" cy="1825942"/>
          </a:xfrm>
          <a:custGeom>
            <a:avLst/>
            <a:gdLst/>
            <a:ahLst/>
            <a:cxnLst/>
            <a:rect l="l" t="t" r="r" b="b"/>
            <a:pathLst>
              <a:path w="8115300" h="1825942">
                <a:moveTo>
                  <a:pt x="8115300" y="1825942"/>
                </a:moveTo>
                <a:lnTo>
                  <a:pt x="0" y="1825942"/>
                </a:lnTo>
                <a:lnTo>
                  <a:pt x="0" y="0"/>
                </a:lnTo>
                <a:lnTo>
                  <a:pt x="8115300" y="0"/>
                </a:lnTo>
                <a:lnTo>
                  <a:pt x="8115300" y="1825942"/>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Freeform 8"/>
          <p:cNvSpPr/>
          <p:nvPr/>
        </p:nvSpPr>
        <p:spPr>
          <a:xfrm flipH="1" flipV="1">
            <a:off x="8967682" y="453517"/>
            <a:ext cx="8115300" cy="1825942"/>
          </a:xfrm>
          <a:custGeom>
            <a:avLst/>
            <a:gdLst/>
            <a:ahLst/>
            <a:cxnLst/>
            <a:rect l="l" t="t" r="r" b="b"/>
            <a:pathLst>
              <a:path w="8115300" h="1825942">
                <a:moveTo>
                  <a:pt x="8115300" y="1825942"/>
                </a:moveTo>
                <a:lnTo>
                  <a:pt x="0" y="1825942"/>
                </a:lnTo>
                <a:lnTo>
                  <a:pt x="0" y="0"/>
                </a:lnTo>
                <a:lnTo>
                  <a:pt x="8115300" y="0"/>
                </a:lnTo>
                <a:lnTo>
                  <a:pt x="8115300" y="1825942"/>
                </a:lnTo>
                <a:close/>
              </a:path>
            </a:pathLst>
          </a:custGeom>
          <a:blipFill>
            <a:blip r:embed="rId2">
              <a:extLst>
                <a:ext uri="{96DAC541-7B7A-43D3-8B79-37D633B846F1}">
                  <asvg:svgBlip xmlns:asvg="http://schemas.microsoft.com/office/drawing/2016/SVG/main" r:embed="rId3"/>
                </a:ext>
              </a:extLst>
            </a:blip>
            <a:stretch>
              <a:fillRect/>
            </a:stretch>
          </a:blipFill>
        </p:spPr>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255246" y="313255"/>
            <a:ext cx="17777508" cy="9660490"/>
            <a:chOff x="0" y="0"/>
            <a:chExt cx="4682142" cy="2544327"/>
          </a:xfrm>
        </p:grpSpPr>
        <p:sp>
          <p:nvSpPr>
            <p:cNvPr id="3" name="Freeform 3"/>
            <p:cNvSpPr/>
            <p:nvPr/>
          </p:nvSpPr>
          <p:spPr>
            <a:xfrm>
              <a:off x="0" y="0"/>
              <a:ext cx="4682142" cy="2544327"/>
            </a:xfrm>
            <a:custGeom>
              <a:avLst/>
              <a:gdLst/>
              <a:ahLst/>
              <a:cxnLst/>
              <a:rect l="l" t="t" r="r" b="b"/>
              <a:pathLst>
                <a:path w="4682142" h="2544327">
                  <a:moveTo>
                    <a:pt x="22210" y="0"/>
                  </a:moveTo>
                  <a:lnTo>
                    <a:pt x="4659932" y="0"/>
                  </a:lnTo>
                  <a:cubicBezTo>
                    <a:pt x="4672199" y="0"/>
                    <a:pt x="4682142" y="9944"/>
                    <a:pt x="4682142" y="22210"/>
                  </a:cubicBezTo>
                  <a:lnTo>
                    <a:pt x="4682142" y="2522117"/>
                  </a:lnTo>
                  <a:cubicBezTo>
                    <a:pt x="4682142" y="2534383"/>
                    <a:pt x="4672199" y="2544327"/>
                    <a:pt x="4659932" y="2544327"/>
                  </a:cubicBezTo>
                  <a:lnTo>
                    <a:pt x="22210" y="2544327"/>
                  </a:lnTo>
                  <a:cubicBezTo>
                    <a:pt x="9944" y="2544327"/>
                    <a:pt x="0" y="2534383"/>
                    <a:pt x="0" y="2522117"/>
                  </a:cubicBezTo>
                  <a:lnTo>
                    <a:pt x="0" y="22210"/>
                  </a:lnTo>
                  <a:cubicBezTo>
                    <a:pt x="0" y="9944"/>
                    <a:pt x="9944" y="0"/>
                    <a:pt x="22210" y="0"/>
                  </a:cubicBezTo>
                  <a:close/>
                </a:path>
              </a:pathLst>
            </a:custGeom>
            <a:solidFill>
              <a:srgbClr val="FAE7AB"/>
            </a:solidFill>
          </p:spPr>
        </p:sp>
        <p:sp>
          <p:nvSpPr>
            <p:cNvPr id="4" name="TextBox 4"/>
            <p:cNvSpPr txBox="1"/>
            <p:nvPr/>
          </p:nvSpPr>
          <p:spPr>
            <a:xfrm>
              <a:off x="0" y="-38100"/>
              <a:ext cx="4682142" cy="2582427"/>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flipH="1" flipV="1">
            <a:off x="446081" y="422839"/>
            <a:ext cx="5385435" cy="1211723"/>
          </a:xfrm>
          <a:custGeom>
            <a:avLst/>
            <a:gdLst/>
            <a:ahLst/>
            <a:cxnLst/>
            <a:rect l="l" t="t" r="r" b="b"/>
            <a:pathLst>
              <a:path w="5385435" h="1211723">
                <a:moveTo>
                  <a:pt x="5385435" y="1211722"/>
                </a:moveTo>
                <a:lnTo>
                  <a:pt x="0" y="1211722"/>
                </a:lnTo>
                <a:lnTo>
                  <a:pt x="0" y="0"/>
                </a:lnTo>
                <a:lnTo>
                  <a:pt x="5385435" y="0"/>
                </a:lnTo>
                <a:lnTo>
                  <a:pt x="5385435" y="1211722"/>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8449986" y="1162400"/>
            <a:ext cx="5894060" cy="8484184"/>
          </a:xfrm>
          <a:custGeom>
            <a:avLst/>
            <a:gdLst/>
            <a:ahLst/>
            <a:cxnLst/>
            <a:rect l="l" t="t" r="r" b="b"/>
            <a:pathLst>
              <a:path w="5894060" h="8484184">
                <a:moveTo>
                  <a:pt x="0" y="0"/>
                </a:moveTo>
                <a:lnTo>
                  <a:pt x="5894060" y="0"/>
                </a:lnTo>
                <a:lnTo>
                  <a:pt x="5894060" y="8484184"/>
                </a:lnTo>
                <a:lnTo>
                  <a:pt x="0" y="8484184"/>
                </a:lnTo>
                <a:lnTo>
                  <a:pt x="0" y="0"/>
                </a:lnTo>
                <a:close/>
              </a:path>
            </a:pathLst>
          </a:custGeom>
          <a:blipFill>
            <a:blip r:embed="rId4"/>
            <a:stretch>
              <a:fillRect l="-6107" t="-5603" r="-10214" b="-2144"/>
            </a:stretch>
          </a:blipFill>
        </p:spPr>
      </p:sp>
      <p:sp>
        <p:nvSpPr>
          <p:cNvPr id="7" name="TextBox 7"/>
          <p:cNvSpPr txBox="1"/>
          <p:nvPr/>
        </p:nvSpPr>
        <p:spPr>
          <a:xfrm>
            <a:off x="4065852" y="514350"/>
            <a:ext cx="14222148" cy="514350"/>
          </a:xfrm>
          <a:prstGeom prst="rect">
            <a:avLst/>
          </a:prstGeom>
        </p:spPr>
        <p:txBody>
          <a:bodyPr lIns="0" tIns="0" rIns="0" bIns="0" rtlCol="0" anchor="t">
            <a:spAutoFit/>
          </a:bodyPr>
          <a:lstStyle/>
          <a:p>
            <a:pPr algn="ctr">
              <a:lnSpc>
                <a:spcPts val="4200"/>
              </a:lnSpc>
            </a:pPr>
            <a:r>
              <a:rPr lang="en-US" sz="3000" b="1">
                <a:solidFill>
                  <a:srgbClr val="000000"/>
                </a:solidFill>
                <a:latin typeface="Noto Serif Bold"/>
                <a:ea typeface="Noto Serif Bold"/>
                <a:cs typeface="Noto Serif Bold"/>
                <a:sym typeface="Noto Serif Bold"/>
              </a:rPr>
              <a:t>Skupini Činele in Bobni, enota Vrhpolje</a:t>
            </a:r>
          </a:p>
        </p:txBody>
      </p:sp>
      <p:sp>
        <p:nvSpPr>
          <p:cNvPr id="8" name="TextBox 8"/>
          <p:cNvSpPr txBox="1"/>
          <p:nvPr/>
        </p:nvSpPr>
        <p:spPr>
          <a:xfrm>
            <a:off x="446926" y="3028950"/>
            <a:ext cx="7237851" cy="2114550"/>
          </a:xfrm>
          <a:prstGeom prst="rect">
            <a:avLst/>
          </a:prstGeom>
        </p:spPr>
        <p:txBody>
          <a:bodyPr lIns="0" tIns="0" rIns="0" bIns="0" rtlCol="0" anchor="t">
            <a:spAutoFit/>
          </a:bodyPr>
          <a:lstStyle/>
          <a:p>
            <a:pPr algn="ctr">
              <a:lnSpc>
                <a:spcPts val="4200"/>
              </a:lnSpc>
            </a:pPr>
            <a:r>
              <a:rPr lang="en-US" sz="3000">
                <a:solidFill>
                  <a:srgbClr val="000000"/>
                </a:solidFill>
                <a:latin typeface="Noto Serif"/>
                <a:ea typeface="Noto Serif"/>
                <a:cs typeface="Noto Serif"/>
                <a:sym typeface="Noto Serif"/>
              </a:rPr>
              <a:t>Otroci in vzgojiteljice so pripravili drevo z lepimi besedami. Drevo je krasilo skupne prostore Vrhpoljske enote.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255246" y="313255"/>
            <a:ext cx="17777508" cy="9660490"/>
            <a:chOff x="0" y="0"/>
            <a:chExt cx="4682142" cy="2544327"/>
          </a:xfrm>
        </p:grpSpPr>
        <p:sp>
          <p:nvSpPr>
            <p:cNvPr id="3" name="Freeform 3"/>
            <p:cNvSpPr/>
            <p:nvPr/>
          </p:nvSpPr>
          <p:spPr>
            <a:xfrm>
              <a:off x="0" y="0"/>
              <a:ext cx="4682142" cy="2544327"/>
            </a:xfrm>
            <a:custGeom>
              <a:avLst/>
              <a:gdLst/>
              <a:ahLst/>
              <a:cxnLst/>
              <a:rect l="l" t="t" r="r" b="b"/>
              <a:pathLst>
                <a:path w="4682142" h="2544327">
                  <a:moveTo>
                    <a:pt x="22210" y="0"/>
                  </a:moveTo>
                  <a:lnTo>
                    <a:pt x="4659932" y="0"/>
                  </a:lnTo>
                  <a:cubicBezTo>
                    <a:pt x="4672199" y="0"/>
                    <a:pt x="4682142" y="9944"/>
                    <a:pt x="4682142" y="22210"/>
                  </a:cubicBezTo>
                  <a:lnTo>
                    <a:pt x="4682142" y="2522117"/>
                  </a:lnTo>
                  <a:cubicBezTo>
                    <a:pt x="4682142" y="2534383"/>
                    <a:pt x="4672199" y="2544327"/>
                    <a:pt x="4659932" y="2544327"/>
                  </a:cubicBezTo>
                  <a:lnTo>
                    <a:pt x="22210" y="2544327"/>
                  </a:lnTo>
                  <a:cubicBezTo>
                    <a:pt x="9944" y="2544327"/>
                    <a:pt x="0" y="2534383"/>
                    <a:pt x="0" y="2522117"/>
                  </a:cubicBezTo>
                  <a:lnTo>
                    <a:pt x="0" y="22210"/>
                  </a:lnTo>
                  <a:cubicBezTo>
                    <a:pt x="0" y="9944"/>
                    <a:pt x="9944" y="0"/>
                    <a:pt x="22210" y="0"/>
                  </a:cubicBezTo>
                  <a:close/>
                </a:path>
              </a:pathLst>
            </a:custGeom>
            <a:solidFill>
              <a:srgbClr val="FAE7AB"/>
            </a:solidFill>
          </p:spPr>
        </p:sp>
        <p:sp>
          <p:nvSpPr>
            <p:cNvPr id="4" name="TextBox 4"/>
            <p:cNvSpPr txBox="1"/>
            <p:nvPr/>
          </p:nvSpPr>
          <p:spPr>
            <a:xfrm>
              <a:off x="0" y="-38100"/>
              <a:ext cx="4682142" cy="2582427"/>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flipH="1" flipV="1">
            <a:off x="11545147" y="8428089"/>
            <a:ext cx="5385435" cy="1211723"/>
          </a:xfrm>
          <a:custGeom>
            <a:avLst/>
            <a:gdLst/>
            <a:ahLst/>
            <a:cxnLst/>
            <a:rect l="l" t="t" r="r" b="b"/>
            <a:pathLst>
              <a:path w="5385435" h="1211723">
                <a:moveTo>
                  <a:pt x="5385435" y="1211722"/>
                </a:moveTo>
                <a:lnTo>
                  <a:pt x="0" y="1211722"/>
                </a:lnTo>
                <a:lnTo>
                  <a:pt x="0" y="0"/>
                </a:lnTo>
                <a:lnTo>
                  <a:pt x="5385435" y="0"/>
                </a:lnTo>
                <a:lnTo>
                  <a:pt x="5385435" y="1211722"/>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9589423" y="1634561"/>
            <a:ext cx="7142440" cy="5362782"/>
          </a:xfrm>
          <a:custGeom>
            <a:avLst/>
            <a:gdLst/>
            <a:ahLst/>
            <a:cxnLst/>
            <a:rect l="l" t="t" r="r" b="b"/>
            <a:pathLst>
              <a:path w="7142440" h="5362782">
                <a:moveTo>
                  <a:pt x="0" y="0"/>
                </a:moveTo>
                <a:lnTo>
                  <a:pt x="7142441" y="0"/>
                </a:lnTo>
                <a:lnTo>
                  <a:pt x="7142441" y="5362783"/>
                </a:lnTo>
                <a:lnTo>
                  <a:pt x="0" y="5362783"/>
                </a:lnTo>
                <a:lnTo>
                  <a:pt x="0" y="0"/>
                </a:lnTo>
                <a:close/>
              </a:path>
            </a:pathLst>
          </a:custGeom>
          <a:blipFill>
            <a:blip r:embed="rId4"/>
            <a:stretch>
              <a:fillRect/>
            </a:stretch>
          </a:blipFill>
        </p:spPr>
      </p:sp>
      <p:sp>
        <p:nvSpPr>
          <p:cNvPr id="7" name="Freeform 7"/>
          <p:cNvSpPr/>
          <p:nvPr/>
        </p:nvSpPr>
        <p:spPr>
          <a:xfrm>
            <a:off x="1970213" y="5143500"/>
            <a:ext cx="7173787" cy="4292670"/>
          </a:xfrm>
          <a:custGeom>
            <a:avLst/>
            <a:gdLst/>
            <a:ahLst/>
            <a:cxnLst/>
            <a:rect l="l" t="t" r="r" b="b"/>
            <a:pathLst>
              <a:path w="7173787" h="4292670">
                <a:moveTo>
                  <a:pt x="0" y="0"/>
                </a:moveTo>
                <a:lnTo>
                  <a:pt x="7173787" y="0"/>
                </a:lnTo>
                <a:lnTo>
                  <a:pt x="7173787" y="4292670"/>
                </a:lnTo>
                <a:lnTo>
                  <a:pt x="0" y="4292670"/>
                </a:lnTo>
                <a:lnTo>
                  <a:pt x="0" y="0"/>
                </a:lnTo>
                <a:close/>
              </a:path>
            </a:pathLst>
          </a:custGeom>
          <a:blipFill>
            <a:blip r:embed="rId5"/>
            <a:stretch>
              <a:fillRect l="-4229" t="-24020" r="-6596" b="-15118"/>
            </a:stretch>
          </a:blipFill>
        </p:spPr>
      </p:sp>
      <p:sp>
        <p:nvSpPr>
          <p:cNvPr id="8" name="TextBox 8"/>
          <p:cNvSpPr txBox="1"/>
          <p:nvPr/>
        </p:nvSpPr>
        <p:spPr>
          <a:xfrm>
            <a:off x="-2677001" y="624911"/>
            <a:ext cx="14222148" cy="514350"/>
          </a:xfrm>
          <a:prstGeom prst="rect">
            <a:avLst/>
          </a:prstGeom>
        </p:spPr>
        <p:txBody>
          <a:bodyPr lIns="0" tIns="0" rIns="0" bIns="0" rtlCol="0" anchor="t">
            <a:spAutoFit/>
          </a:bodyPr>
          <a:lstStyle/>
          <a:p>
            <a:pPr algn="ctr">
              <a:lnSpc>
                <a:spcPts val="4200"/>
              </a:lnSpc>
            </a:pPr>
            <a:r>
              <a:rPr lang="en-US" sz="3000" b="1">
                <a:solidFill>
                  <a:srgbClr val="000000"/>
                </a:solidFill>
                <a:latin typeface="Noto Serif Bold"/>
                <a:ea typeface="Noto Serif Bold"/>
                <a:cs typeface="Noto Serif Bold"/>
                <a:sym typeface="Noto Serif Bold"/>
              </a:rPr>
              <a:t>Skupina Pastirčki, enota Otlica</a:t>
            </a:r>
          </a:p>
        </p:txBody>
      </p:sp>
      <p:sp>
        <p:nvSpPr>
          <p:cNvPr id="9" name="TextBox 9"/>
          <p:cNvSpPr txBox="1"/>
          <p:nvPr/>
        </p:nvSpPr>
        <p:spPr>
          <a:xfrm>
            <a:off x="1491089" y="2000250"/>
            <a:ext cx="7237851" cy="2647950"/>
          </a:xfrm>
          <a:prstGeom prst="rect">
            <a:avLst/>
          </a:prstGeom>
        </p:spPr>
        <p:txBody>
          <a:bodyPr lIns="0" tIns="0" rIns="0" bIns="0" rtlCol="0" anchor="t">
            <a:spAutoFit/>
          </a:bodyPr>
          <a:lstStyle/>
          <a:p>
            <a:pPr algn="ctr">
              <a:lnSpc>
                <a:spcPts val="4200"/>
              </a:lnSpc>
            </a:pPr>
            <a:r>
              <a:rPr lang="en-US" sz="3000">
                <a:solidFill>
                  <a:srgbClr val="000000"/>
                </a:solidFill>
                <a:latin typeface="Noto Serif"/>
                <a:ea typeface="Noto Serif"/>
                <a:cs typeface="Noto Serif"/>
                <a:sym typeface="Noto Serif"/>
              </a:rPr>
              <a:t>Otroci na Otlici so skupaj z vzgojiteljicama Majo in Nušo ustvarjali rumene rožice in jih podarili šolarjem, učiteljem, obiskovalcem na osnovni šoli.</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255246" y="313255"/>
            <a:ext cx="17777508" cy="9660490"/>
            <a:chOff x="0" y="0"/>
            <a:chExt cx="4682142" cy="2544327"/>
          </a:xfrm>
        </p:grpSpPr>
        <p:sp>
          <p:nvSpPr>
            <p:cNvPr id="3" name="Freeform 3"/>
            <p:cNvSpPr/>
            <p:nvPr/>
          </p:nvSpPr>
          <p:spPr>
            <a:xfrm>
              <a:off x="0" y="0"/>
              <a:ext cx="4682142" cy="2544327"/>
            </a:xfrm>
            <a:custGeom>
              <a:avLst/>
              <a:gdLst/>
              <a:ahLst/>
              <a:cxnLst/>
              <a:rect l="l" t="t" r="r" b="b"/>
              <a:pathLst>
                <a:path w="4682142" h="2544327">
                  <a:moveTo>
                    <a:pt x="22210" y="0"/>
                  </a:moveTo>
                  <a:lnTo>
                    <a:pt x="4659932" y="0"/>
                  </a:lnTo>
                  <a:cubicBezTo>
                    <a:pt x="4672199" y="0"/>
                    <a:pt x="4682142" y="9944"/>
                    <a:pt x="4682142" y="22210"/>
                  </a:cubicBezTo>
                  <a:lnTo>
                    <a:pt x="4682142" y="2522117"/>
                  </a:lnTo>
                  <a:cubicBezTo>
                    <a:pt x="4682142" y="2534383"/>
                    <a:pt x="4672199" y="2544327"/>
                    <a:pt x="4659932" y="2544327"/>
                  </a:cubicBezTo>
                  <a:lnTo>
                    <a:pt x="22210" y="2544327"/>
                  </a:lnTo>
                  <a:cubicBezTo>
                    <a:pt x="9944" y="2544327"/>
                    <a:pt x="0" y="2534383"/>
                    <a:pt x="0" y="2522117"/>
                  </a:cubicBezTo>
                  <a:lnTo>
                    <a:pt x="0" y="22210"/>
                  </a:lnTo>
                  <a:cubicBezTo>
                    <a:pt x="0" y="9944"/>
                    <a:pt x="9944" y="0"/>
                    <a:pt x="22210" y="0"/>
                  </a:cubicBezTo>
                  <a:close/>
                </a:path>
              </a:pathLst>
            </a:custGeom>
            <a:solidFill>
              <a:srgbClr val="FAE7AB"/>
            </a:solidFill>
          </p:spPr>
        </p:sp>
        <p:sp>
          <p:nvSpPr>
            <p:cNvPr id="4" name="TextBox 4"/>
            <p:cNvSpPr txBox="1"/>
            <p:nvPr/>
          </p:nvSpPr>
          <p:spPr>
            <a:xfrm>
              <a:off x="0" y="-38100"/>
              <a:ext cx="4682142" cy="2582427"/>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flipH="1" flipV="1">
            <a:off x="2012325" y="6320426"/>
            <a:ext cx="5385435" cy="1211723"/>
          </a:xfrm>
          <a:custGeom>
            <a:avLst/>
            <a:gdLst/>
            <a:ahLst/>
            <a:cxnLst/>
            <a:rect l="l" t="t" r="r" b="b"/>
            <a:pathLst>
              <a:path w="5385435" h="1211723">
                <a:moveTo>
                  <a:pt x="5385435" y="1211723"/>
                </a:moveTo>
                <a:lnTo>
                  <a:pt x="0" y="1211723"/>
                </a:lnTo>
                <a:lnTo>
                  <a:pt x="0" y="0"/>
                </a:lnTo>
                <a:lnTo>
                  <a:pt x="5385435" y="0"/>
                </a:lnTo>
                <a:lnTo>
                  <a:pt x="5385435" y="1211723"/>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8869320" y="910661"/>
            <a:ext cx="6574796" cy="8834484"/>
          </a:xfrm>
          <a:custGeom>
            <a:avLst/>
            <a:gdLst/>
            <a:ahLst/>
            <a:cxnLst/>
            <a:rect l="l" t="t" r="r" b="b"/>
            <a:pathLst>
              <a:path w="6574796" h="8834484">
                <a:moveTo>
                  <a:pt x="0" y="0"/>
                </a:moveTo>
                <a:lnTo>
                  <a:pt x="6574797" y="0"/>
                </a:lnTo>
                <a:lnTo>
                  <a:pt x="6574797" y="8834484"/>
                </a:lnTo>
                <a:lnTo>
                  <a:pt x="0" y="8834484"/>
                </a:lnTo>
                <a:lnTo>
                  <a:pt x="0" y="0"/>
                </a:lnTo>
                <a:close/>
              </a:path>
            </a:pathLst>
          </a:custGeom>
          <a:blipFill>
            <a:blip r:embed="rId4"/>
            <a:stretch>
              <a:fillRect/>
            </a:stretch>
          </a:blipFill>
        </p:spPr>
      </p:sp>
      <p:sp>
        <p:nvSpPr>
          <p:cNvPr id="7" name="TextBox 7"/>
          <p:cNvSpPr txBox="1"/>
          <p:nvPr/>
        </p:nvSpPr>
        <p:spPr>
          <a:xfrm>
            <a:off x="-2735010" y="2539210"/>
            <a:ext cx="14222148" cy="514350"/>
          </a:xfrm>
          <a:prstGeom prst="rect">
            <a:avLst/>
          </a:prstGeom>
        </p:spPr>
        <p:txBody>
          <a:bodyPr lIns="0" tIns="0" rIns="0" bIns="0" rtlCol="0" anchor="t">
            <a:spAutoFit/>
          </a:bodyPr>
          <a:lstStyle/>
          <a:p>
            <a:pPr algn="ctr">
              <a:lnSpc>
                <a:spcPts val="4200"/>
              </a:lnSpc>
            </a:pPr>
            <a:r>
              <a:rPr lang="en-US" sz="3000" b="1">
                <a:solidFill>
                  <a:srgbClr val="000000"/>
                </a:solidFill>
                <a:latin typeface="Noto Serif Bold"/>
                <a:ea typeface="Noto Serif Bold"/>
                <a:cs typeface="Noto Serif Bold"/>
                <a:sym typeface="Noto Serif Bold"/>
              </a:rPr>
              <a:t>Skupina Rumene pike, enota Ribnik 1</a:t>
            </a:r>
          </a:p>
        </p:txBody>
      </p:sp>
      <p:sp>
        <p:nvSpPr>
          <p:cNvPr id="8" name="TextBox 8"/>
          <p:cNvSpPr txBox="1"/>
          <p:nvPr/>
        </p:nvSpPr>
        <p:spPr>
          <a:xfrm>
            <a:off x="1375071" y="4204594"/>
            <a:ext cx="7237851" cy="1581150"/>
          </a:xfrm>
          <a:prstGeom prst="rect">
            <a:avLst/>
          </a:prstGeom>
        </p:spPr>
        <p:txBody>
          <a:bodyPr lIns="0" tIns="0" rIns="0" bIns="0" rtlCol="0" anchor="t">
            <a:spAutoFit/>
          </a:bodyPr>
          <a:lstStyle/>
          <a:p>
            <a:pPr algn="ctr">
              <a:lnSpc>
                <a:spcPts val="4200"/>
              </a:lnSpc>
            </a:pPr>
            <a:r>
              <a:rPr lang="en-US" sz="3000">
                <a:solidFill>
                  <a:srgbClr val="000000"/>
                </a:solidFill>
                <a:latin typeface="Noto Serif"/>
                <a:ea typeface="Noto Serif"/>
                <a:cs typeface="Noto Serif"/>
                <a:sym typeface="Noto Serif"/>
              </a:rPr>
              <a:t>Otroci so ustvarjali rumene rožice s prijaznimi, pozitivnimi sporočili. Zagotovo so razveselile prejemnike.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255246" y="313255"/>
            <a:ext cx="17777508" cy="9660490"/>
            <a:chOff x="0" y="0"/>
            <a:chExt cx="4682142" cy="2544327"/>
          </a:xfrm>
        </p:grpSpPr>
        <p:sp>
          <p:nvSpPr>
            <p:cNvPr id="3" name="Freeform 3"/>
            <p:cNvSpPr/>
            <p:nvPr/>
          </p:nvSpPr>
          <p:spPr>
            <a:xfrm>
              <a:off x="0" y="0"/>
              <a:ext cx="4682142" cy="2544327"/>
            </a:xfrm>
            <a:custGeom>
              <a:avLst/>
              <a:gdLst/>
              <a:ahLst/>
              <a:cxnLst/>
              <a:rect l="l" t="t" r="r" b="b"/>
              <a:pathLst>
                <a:path w="4682142" h="2544327">
                  <a:moveTo>
                    <a:pt x="22210" y="0"/>
                  </a:moveTo>
                  <a:lnTo>
                    <a:pt x="4659932" y="0"/>
                  </a:lnTo>
                  <a:cubicBezTo>
                    <a:pt x="4672199" y="0"/>
                    <a:pt x="4682142" y="9944"/>
                    <a:pt x="4682142" y="22210"/>
                  </a:cubicBezTo>
                  <a:lnTo>
                    <a:pt x="4682142" y="2522117"/>
                  </a:lnTo>
                  <a:cubicBezTo>
                    <a:pt x="4682142" y="2534383"/>
                    <a:pt x="4672199" y="2544327"/>
                    <a:pt x="4659932" y="2544327"/>
                  </a:cubicBezTo>
                  <a:lnTo>
                    <a:pt x="22210" y="2544327"/>
                  </a:lnTo>
                  <a:cubicBezTo>
                    <a:pt x="9944" y="2544327"/>
                    <a:pt x="0" y="2534383"/>
                    <a:pt x="0" y="2522117"/>
                  </a:cubicBezTo>
                  <a:lnTo>
                    <a:pt x="0" y="22210"/>
                  </a:lnTo>
                  <a:cubicBezTo>
                    <a:pt x="0" y="9944"/>
                    <a:pt x="9944" y="0"/>
                    <a:pt x="22210" y="0"/>
                  </a:cubicBezTo>
                  <a:close/>
                </a:path>
              </a:pathLst>
            </a:custGeom>
            <a:solidFill>
              <a:srgbClr val="FAE7AB"/>
            </a:solidFill>
          </p:spPr>
        </p:sp>
        <p:sp>
          <p:nvSpPr>
            <p:cNvPr id="4" name="TextBox 4"/>
            <p:cNvSpPr txBox="1"/>
            <p:nvPr/>
          </p:nvSpPr>
          <p:spPr>
            <a:xfrm>
              <a:off x="0" y="-38100"/>
              <a:ext cx="4682142" cy="2582427"/>
            </a:xfrm>
            <a:prstGeom prst="rect">
              <a:avLst/>
            </a:prstGeom>
          </p:spPr>
          <p:txBody>
            <a:bodyPr lIns="50800" tIns="50800" rIns="50800" bIns="50800" rtlCol="0" anchor="ctr"/>
            <a:lstStyle/>
            <a:p>
              <a:pPr algn="ctr">
                <a:lnSpc>
                  <a:spcPts val="2659"/>
                </a:lnSpc>
                <a:spcBef>
                  <a:spcPct val="0"/>
                </a:spcBef>
              </a:pPr>
              <a:endParaRPr/>
            </a:p>
          </p:txBody>
        </p:sp>
      </p:grpSp>
      <p:sp>
        <p:nvSpPr>
          <p:cNvPr id="5" name="TextBox 5"/>
          <p:cNvSpPr txBox="1"/>
          <p:nvPr/>
        </p:nvSpPr>
        <p:spPr>
          <a:xfrm>
            <a:off x="-2657665" y="853511"/>
            <a:ext cx="14222148" cy="514350"/>
          </a:xfrm>
          <a:prstGeom prst="rect">
            <a:avLst/>
          </a:prstGeom>
        </p:spPr>
        <p:txBody>
          <a:bodyPr lIns="0" tIns="0" rIns="0" bIns="0" rtlCol="0" anchor="t">
            <a:spAutoFit/>
          </a:bodyPr>
          <a:lstStyle/>
          <a:p>
            <a:pPr algn="ctr">
              <a:lnSpc>
                <a:spcPts val="4200"/>
              </a:lnSpc>
            </a:pPr>
            <a:r>
              <a:rPr lang="en-US" sz="3000" b="1">
                <a:solidFill>
                  <a:srgbClr val="000000"/>
                </a:solidFill>
                <a:latin typeface="Noto Serif Bold"/>
                <a:ea typeface="Noto Serif Bold"/>
                <a:cs typeface="Noto Serif Bold"/>
                <a:sym typeface="Noto Serif Bold"/>
              </a:rPr>
              <a:t>Skupina  Zvezdice, enota Vipava</a:t>
            </a:r>
          </a:p>
        </p:txBody>
      </p:sp>
      <p:sp>
        <p:nvSpPr>
          <p:cNvPr id="6" name="Freeform 6"/>
          <p:cNvSpPr/>
          <p:nvPr/>
        </p:nvSpPr>
        <p:spPr>
          <a:xfrm>
            <a:off x="7859082" y="5426441"/>
            <a:ext cx="7438526" cy="4748282"/>
          </a:xfrm>
          <a:custGeom>
            <a:avLst/>
            <a:gdLst/>
            <a:ahLst/>
            <a:cxnLst/>
            <a:rect l="l" t="t" r="r" b="b"/>
            <a:pathLst>
              <a:path w="7438526" h="4748282">
                <a:moveTo>
                  <a:pt x="0" y="0"/>
                </a:moveTo>
                <a:lnTo>
                  <a:pt x="7438526" y="0"/>
                </a:lnTo>
                <a:lnTo>
                  <a:pt x="7438526" y="4748282"/>
                </a:lnTo>
                <a:lnTo>
                  <a:pt x="0" y="4748282"/>
                </a:lnTo>
                <a:lnTo>
                  <a:pt x="0" y="0"/>
                </a:lnTo>
                <a:close/>
              </a:path>
            </a:pathLst>
          </a:custGeom>
          <a:blipFill>
            <a:blip r:embed="rId2"/>
            <a:stretch>
              <a:fillRect t="-25788" r="-6882"/>
            </a:stretch>
          </a:blipFill>
        </p:spPr>
      </p:sp>
      <p:sp>
        <p:nvSpPr>
          <p:cNvPr id="7" name="Freeform 7"/>
          <p:cNvSpPr/>
          <p:nvPr/>
        </p:nvSpPr>
        <p:spPr>
          <a:xfrm>
            <a:off x="10845600" y="1139261"/>
            <a:ext cx="7187154" cy="5317497"/>
          </a:xfrm>
          <a:custGeom>
            <a:avLst/>
            <a:gdLst/>
            <a:ahLst/>
            <a:cxnLst/>
            <a:rect l="l" t="t" r="r" b="b"/>
            <a:pathLst>
              <a:path w="7187154" h="5317497">
                <a:moveTo>
                  <a:pt x="0" y="0"/>
                </a:moveTo>
                <a:lnTo>
                  <a:pt x="7187154" y="0"/>
                </a:lnTo>
                <a:lnTo>
                  <a:pt x="7187154" y="5317497"/>
                </a:lnTo>
                <a:lnTo>
                  <a:pt x="0" y="5317497"/>
                </a:lnTo>
                <a:lnTo>
                  <a:pt x="0" y="0"/>
                </a:lnTo>
                <a:close/>
              </a:path>
            </a:pathLst>
          </a:custGeom>
          <a:blipFill>
            <a:blip r:embed="rId3"/>
            <a:stretch>
              <a:fillRect t="-10663" r="-10620" b="-1659"/>
            </a:stretch>
          </a:blipFill>
        </p:spPr>
      </p:sp>
      <p:sp>
        <p:nvSpPr>
          <p:cNvPr id="8" name="Freeform 8"/>
          <p:cNvSpPr/>
          <p:nvPr/>
        </p:nvSpPr>
        <p:spPr>
          <a:xfrm>
            <a:off x="8305224" y="650149"/>
            <a:ext cx="3588189" cy="4776292"/>
          </a:xfrm>
          <a:custGeom>
            <a:avLst/>
            <a:gdLst/>
            <a:ahLst/>
            <a:cxnLst/>
            <a:rect l="l" t="t" r="r" b="b"/>
            <a:pathLst>
              <a:path w="3588189" h="4776292">
                <a:moveTo>
                  <a:pt x="0" y="0"/>
                </a:moveTo>
                <a:lnTo>
                  <a:pt x="3588190" y="0"/>
                </a:lnTo>
                <a:lnTo>
                  <a:pt x="3588190" y="4776292"/>
                </a:lnTo>
                <a:lnTo>
                  <a:pt x="0" y="4776292"/>
                </a:lnTo>
                <a:lnTo>
                  <a:pt x="0" y="0"/>
                </a:lnTo>
                <a:close/>
              </a:path>
            </a:pathLst>
          </a:custGeom>
          <a:blipFill>
            <a:blip r:embed="rId4"/>
            <a:stretch>
              <a:fillRect/>
            </a:stretch>
          </a:blipFill>
        </p:spPr>
      </p:sp>
      <p:sp>
        <p:nvSpPr>
          <p:cNvPr id="9" name="TextBox 9"/>
          <p:cNvSpPr txBox="1"/>
          <p:nvPr/>
        </p:nvSpPr>
        <p:spPr>
          <a:xfrm>
            <a:off x="255246" y="1549382"/>
            <a:ext cx="7603836" cy="8176426"/>
          </a:xfrm>
          <a:prstGeom prst="rect">
            <a:avLst/>
          </a:prstGeom>
        </p:spPr>
        <p:txBody>
          <a:bodyPr lIns="0" tIns="0" rIns="0" bIns="0" rtlCol="0" anchor="t">
            <a:spAutoFit/>
          </a:bodyPr>
          <a:lstStyle/>
          <a:p>
            <a:pPr algn="ctr">
              <a:lnSpc>
                <a:spcPts val="4031"/>
              </a:lnSpc>
            </a:pPr>
            <a:r>
              <a:rPr lang="en-US" sz="2879">
                <a:solidFill>
                  <a:srgbClr val="000000"/>
                </a:solidFill>
                <a:latin typeface="Noto Serif"/>
                <a:ea typeface="Noto Serif"/>
                <a:cs typeface="Noto Serif"/>
                <a:sym typeface="Noto Serif"/>
              </a:rPr>
              <a:t>Vzgojiteljice in otroci smo obiskali ustanovo CIRIUS Vipava, kjer so nas prijazno sprejeli strokovni delavci in tamkajšnji vrtčevski otroci.</a:t>
            </a:r>
          </a:p>
          <a:p>
            <a:pPr algn="ctr">
              <a:lnSpc>
                <a:spcPts val="4031"/>
              </a:lnSpc>
            </a:pPr>
            <a:r>
              <a:rPr lang="en-US" sz="2879">
                <a:solidFill>
                  <a:srgbClr val="000000"/>
                </a:solidFill>
                <a:latin typeface="Noto Serif"/>
                <a:ea typeface="Noto Serif"/>
                <a:cs typeface="Noto Serif"/>
                <a:sym typeface="Noto Serif"/>
              </a:rPr>
              <a:t>S seboj smo odnesli rumene rože z lepimi mislimi, ki so jih otroci skrbno izdelali sami. S tem drobnim dejanjem smo želeli razveseliti in pokazati, da prijaznost resnično povezuje ljudi. Po prijetnem druženju smo se skupaj še razgibali na zunanjih igralih Ciriusa, kjer je med otroki vladalo veselo in sproščeno vzdušje.</a:t>
            </a:r>
          </a:p>
          <a:p>
            <a:pPr algn="ctr">
              <a:lnSpc>
                <a:spcPts val="4031"/>
              </a:lnSpc>
            </a:pPr>
            <a:r>
              <a:rPr lang="en-US" sz="2879">
                <a:solidFill>
                  <a:srgbClr val="000000"/>
                </a:solidFill>
                <a:latin typeface="Noto Serif"/>
                <a:ea typeface="Noto Serif"/>
                <a:cs typeface="Noto Serif"/>
                <a:sym typeface="Noto Serif"/>
              </a:rPr>
              <a:t>Bil je lep in topel dopoldan, poln nasmehov, druženja in drobnih dejanj, ki ogrejejo srce.</a:t>
            </a:r>
          </a:p>
          <a:p>
            <a:pPr algn="ctr">
              <a:lnSpc>
                <a:spcPts val="4031"/>
              </a:lnSpc>
            </a:pPr>
            <a:endParaRPr lang="en-US" sz="2879">
              <a:solidFill>
                <a:srgbClr val="000000"/>
              </a:solidFill>
              <a:latin typeface="Noto Serif"/>
              <a:ea typeface="Noto Serif"/>
              <a:cs typeface="Noto Serif"/>
              <a:sym typeface="Noto Serif"/>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255246" y="313255"/>
            <a:ext cx="17777508" cy="9660490"/>
            <a:chOff x="0" y="0"/>
            <a:chExt cx="4682142" cy="2544327"/>
          </a:xfrm>
        </p:grpSpPr>
        <p:sp>
          <p:nvSpPr>
            <p:cNvPr id="3" name="Freeform 3"/>
            <p:cNvSpPr/>
            <p:nvPr/>
          </p:nvSpPr>
          <p:spPr>
            <a:xfrm>
              <a:off x="0" y="0"/>
              <a:ext cx="4682142" cy="2544327"/>
            </a:xfrm>
            <a:custGeom>
              <a:avLst/>
              <a:gdLst/>
              <a:ahLst/>
              <a:cxnLst/>
              <a:rect l="l" t="t" r="r" b="b"/>
              <a:pathLst>
                <a:path w="4682142" h="2544327">
                  <a:moveTo>
                    <a:pt x="22210" y="0"/>
                  </a:moveTo>
                  <a:lnTo>
                    <a:pt x="4659932" y="0"/>
                  </a:lnTo>
                  <a:cubicBezTo>
                    <a:pt x="4672199" y="0"/>
                    <a:pt x="4682142" y="9944"/>
                    <a:pt x="4682142" y="22210"/>
                  </a:cubicBezTo>
                  <a:lnTo>
                    <a:pt x="4682142" y="2522117"/>
                  </a:lnTo>
                  <a:cubicBezTo>
                    <a:pt x="4682142" y="2534383"/>
                    <a:pt x="4672199" y="2544327"/>
                    <a:pt x="4659932" y="2544327"/>
                  </a:cubicBezTo>
                  <a:lnTo>
                    <a:pt x="22210" y="2544327"/>
                  </a:lnTo>
                  <a:cubicBezTo>
                    <a:pt x="9944" y="2544327"/>
                    <a:pt x="0" y="2534383"/>
                    <a:pt x="0" y="2522117"/>
                  </a:cubicBezTo>
                  <a:lnTo>
                    <a:pt x="0" y="22210"/>
                  </a:lnTo>
                  <a:cubicBezTo>
                    <a:pt x="0" y="9944"/>
                    <a:pt x="9944" y="0"/>
                    <a:pt x="22210" y="0"/>
                  </a:cubicBezTo>
                  <a:close/>
                </a:path>
              </a:pathLst>
            </a:custGeom>
            <a:solidFill>
              <a:srgbClr val="FAE7AB"/>
            </a:solidFill>
          </p:spPr>
        </p:sp>
        <p:sp>
          <p:nvSpPr>
            <p:cNvPr id="4" name="TextBox 4"/>
            <p:cNvSpPr txBox="1"/>
            <p:nvPr/>
          </p:nvSpPr>
          <p:spPr>
            <a:xfrm>
              <a:off x="0" y="-38100"/>
              <a:ext cx="4682142" cy="2582427"/>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8553415" y="1288019"/>
            <a:ext cx="5783222" cy="7710963"/>
          </a:xfrm>
          <a:custGeom>
            <a:avLst/>
            <a:gdLst/>
            <a:ahLst/>
            <a:cxnLst/>
            <a:rect l="l" t="t" r="r" b="b"/>
            <a:pathLst>
              <a:path w="5783222" h="7710963">
                <a:moveTo>
                  <a:pt x="0" y="0"/>
                </a:moveTo>
                <a:lnTo>
                  <a:pt x="5783222" y="0"/>
                </a:lnTo>
                <a:lnTo>
                  <a:pt x="5783222" y="7710962"/>
                </a:lnTo>
                <a:lnTo>
                  <a:pt x="0" y="7710962"/>
                </a:lnTo>
                <a:lnTo>
                  <a:pt x="0" y="0"/>
                </a:lnTo>
                <a:close/>
              </a:path>
            </a:pathLst>
          </a:custGeom>
          <a:blipFill>
            <a:blip r:embed="rId2"/>
            <a:stretch>
              <a:fillRect/>
            </a:stretch>
          </a:blipFill>
        </p:spPr>
      </p:sp>
      <p:sp>
        <p:nvSpPr>
          <p:cNvPr id="6" name="TextBox 6"/>
          <p:cNvSpPr txBox="1"/>
          <p:nvPr/>
        </p:nvSpPr>
        <p:spPr>
          <a:xfrm>
            <a:off x="-2657665" y="853511"/>
            <a:ext cx="14222148" cy="514350"/>
          </a:xfrm>
          <a:prstGeom prst="rect">
            <a:avLst/>
          </a:prstGeom>
        </p:spPr>
        <p:txBody>
          <a:bodyPr lIns="0" tIns="0" rIns="0" bIns="0" rtlCol="0" anchor="t">
            <a:spAutoFit/>
          </a:bodyPr>
          <a:lstStyle/>
          <a:p>
            <a:pPr algn="ctr">
              <a:lnSpc>
                <a:spcPts val="4200"/>
              </a:lnSpc>
            </a:pPr>
            <a:r>
              <a:rPr lang="en-US" sz="3000" b="1">
                <a:solidFill>
                  <a:srgbClr val="000000"/>
                </a:solidFill>
                <a:latin typeface="Noto Serif Bold"/>
                <a:ea typeface="Noto Serif Bold"/>
                <a:cs typeface="Noto Serif Bold"/>
                <a:sym typeface="Noto Serif Bold"/>
              </a:rPr>
              <a:t>Skupina  Lune, enota Vipava</a:t>
            </a:r>
          </a:p>
        </p:txBody>
      </p:sp>
      <p:sp>
        <p:nvSpPr>
          <p:cNvPr id="7" name="TextBox 7"/>
          <p:cNvSpPr txBox="1"/>
          <p:nvPr/>
        </p:nvSpPr>
        <p:spPr>
          <a:xfrm>
            <a:off x="651491" y="1994118"/>
            <a:ext cx="7603836" cy="4080215"/>
          </a:xfrm>
          <a:prstGeom prst="rect">
            <a:avLst/>
          </a:prstGeom>
        </p:spPr>
        <p:txBody>
          <a:bodyPr lIns="0" tIns="0" rIns="0" bIns="0" rtlCol="0" anchor="t">
            <a:spAutoFit/>
          </a:bodyPr>
          <a:lstStyle/>
          <a:p>
            <a:pPr algn="ctr">
              <a:lnSpc>
                <a:spcPts val="4031"/>
              </a:lnSpc>
            </a:pPr>
            <a:endParaRPr/>
          </a:p>
          <a:p>
            <a:pPr algn="ctr">
              <a:lnSpc>
                <a:spcPts val="4031"/>
              </a:lnSpc>
            </a:pPr>
            <a:r>
              <a:rPr lang="en-US" sz="2879">
                <a:solidFill>
                  <a:srgbClr val="000000"/>
                </a:solidFill>
                <a:latin typeface="Noto Serif"/>
                <a:ea typeface="Noto Serif"/>
                <a:cs typeface="Noto Serif"/>
                <a:sym typeface="Noto Serif"/>
              </a:rPr>
              <a:t>Otroci so ustvarjali iz sladolednih paličic. Na dan prijaznost so rožice odnesli pred Cvetličarno Tadej v Vipavi (po dogovoru z lastnikom). Nekaj so jih razdelili že med sprehodom do lokacije. Vsi so jih sprejeli z nasmehom in veseljem. </a:t>
            </a:r>
          </a:p>
          <a:p>
            <a:pPr algn="ctr">
              <a:lnSpc>
                <a:spcPts val="4031"/>
              </a:lnSpc>
            </a:pPr>
            <a:endParaRPr lang="en-US" sz="2879">
              <a:solidFill>
                <a:srgbClr val="000000"/>
              </a:solidFill>
              <a:latin typeface="Noto Serif"/>
              <a:ea typeface="Noto Serif"/>
              <a:cs typeface="Noto Serif"/>
              <a:sym typeface="Noto Serif"/>
            </a:endParaRPr>
          </a:p>
        </p:txBody>
      </p:sp>
      <p:sp>
        <p:nvSpPr>
          <p:cNvPr id="8" name="Freeform 8"/>
          <p:cNvSpPr/>
          <p:nvPr/>
        </p:nvSpPr>
        <p:spPr>
          <a:xfrm flipH="1" flipV="1">
            <a:off x="1548253" y="6494453"/>
            <a:ext cx="5385435" cy="1211723"/>
          </a:xfrm>
          <a:custGeom>
            <a:avLst/>
            <a:gdLst/>
            <a:ahLst/>
            <a:cxnLst/>
            <a:rect l="l" t="t" r="r" b="b"/>
            <a:pathLst>
              <a:path w="5385435" h="1211723">
                <a:moveTo>
                  <a:pt x="5385435" y="1211723"/>
                </a:moveTo>
                <a:lnTo>
                  <a:pt x="0" y="1211723"/>
                </a:lnTo>
                <a:lnTo>
                  <a:pt x="0" y="0"/>
                </a:lnTo>
                <a:lnTo>
                  <a:pt x="5385435" y="0"/>
                </a:lnTo>
                <a:lnTo>
                  <a:pt x="5385435" y="1211723"/>
                </a:lnTo>
                <a:close/>
              </a:path>
            </a:pathLst>
          </a:custGeom>
          <a:blipFill>
            <a:blip r:embed="rId3">
              <a:extLst>
                <a:ext uri="{96DAC541-7B7A-43D3-8B79-37D633B846F1}">
                  <asvg:svgBlip xmlns:asvg="http://schemas.microsoft.com/office/drawing/2016/SVG/main" r:embed="rId4"/>
                </a:ext>
              </a:extLst>
            </a:blip>
            <a:stretch>
              <a:fillRect/>
            </a:stretch>
          </a:blipFill>
        </p:spPr>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255246" y="313255"/>
            <a:ext cx="17777508" cy="9660490"/>
            <a:chOff x="0" y="0"/>
            <a:chExt cx="4682142" cy="2544327"/>
          </a:xfrm>
        </p:grpSpPr>
        <p:sp>
          <p:nvSpPr>
            <p:cNvPr id="3" name="Freeform 3"/>
            <p:cNvSpPr/>
            <p:nvPr/>
          </p:nvSpPr>
          <p:spPr>
            <a:xfrm>
              <a:off x="0" y="0"/>
              <a:ext cx="4682142" cy="2544327"/>
            </a:xfrm>
            <a:custGeom>
              <a:avLst/>
              <a:gdLst/>
              <a:ahLst/>
              <a:cxnLst/>
              <a:rect l="l" t="t" r="r" b="b"/>
              <a:pathLst>
                <a:path w="4682142" h="2544327">
                  <a:moveTo>
                    <a:pt x="22210" y="0"/>
                  </a:moveTo>
                  <a:lnTo>
                    <a:pt x="4659932" y="0"/>
                  </a:lnTo>
                  <a:cubicBezTo>
                    <a:pt x="4672199" y="0"/>
                    <a:pt x="4682142" y="9944"/>
                    <a:pt x="4682142" y="22210"/>
                  </a:cubicBezTo>
                  <a:lnTo>
                    <a:pt x="4682142" y="2522117"/>
                  </a:lnTo>
                  <a:cubicBezTo>
                    <a:pt x="4682142" y="2534383"/>
                    <a:pt x="4672199" y="2544327"/>
                    <a:pt x="4659932" y="2544327"/>
                  </a:cubicBezTo>
                  <a:lnTo>
                    <a:pt x="22210" y="2544327"/>
                  </a:lnTo>
                  <a:cubicBezTo>
                    <a:pt x="9944" y="2544327"/>
                    <a:pt x="0" y="2534383"/>
                    <a:pt x="0" y="2522117"/>
                  </a:cubicBezTo>
                  <a:lnTo>
                    <a:pt x="0" y="22210"/>
                  </a:lnTo>
                  <a:cubicBezTo>
                    <a:pt x="0" y="9944"/>
                    <a:pt x="9944" y="0"/>
                    <a:pt x="22210" y="0"/>
                  </a:cubicBezTo>
                  <a:close/>
                </a:path>
              </a:pathLst>
            </a:custGeom>
            <a:solidFill>
              <a:srgbClr val="FAE7AB"/>
            </a:solidFill>
          </p:spPr>
        </p:sp>
        <p:sp>
          <p:nvSpPr>
            <p:cNvPr id="4" name="TextBox 4"/>
            <p:cNvSpPr txBox="1"/>
            <p:nvPr/>
          </p:nvSpPr>
          <p:spPr>
            <a:xfrm>
              <a:off x="0" y="-38100"/>
              <a:ext cx="4682142" cy="2582427"/>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flipH="1" flipV="1">
            <a:off x="10907047" y="5143500"/>
            <a:ext cx="5385435" cy="1211723"/>
          </a:xfrm>
          <a:custGeom>
            <a:avLst/>
            <a:gdLst/>
            <a:ahLst/>
            <a:cxnLst/>
            <a:rect l="l" t="t" r="r" b="b"/>
            <a:pathLst>
              <a:path w="5385435" h="1211723">
                <a:moveTo>
                  <a:pt x="5385435" y="1211723"/>
                </a:moveTo>
                <a:lnTo>
                  <a:pt x="0" y="1211723"/>
                </a:lnTo>
                <a:lnTo>
                  <a:pt x="0" y="0"/>
                </a:lnTo>
                <a:lnTo>
                  <a:pt x="5385435" y="0"/>
                </a:lnTo>
                <a:lnTo>
                  <a:pt x="5385435" y="1211723"/>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6541123" y="4352674"/>
            <a:ext cx="3832613" cy="5110150"/>
          </a:xfrm>
          <a:custGeom>
            <a:avLst/>
            <a:gdLst/>
            <a:ahLst/>
            <a:cxnLst/>
            <a:rect l="l" t="t" r="r" b="b"/>
            <a:pathLst>
              <a:path w="3832613" h="5110150">
                <a:moveTo>
                  <a:pt x="0" y="0"/>
                </a:moveTo>
                <a:lnTo>
                  <a:pt x="3832612" y="0"/>
                </a:lnTo>
                <a:lnTo>
                  <a:pt x="3832612" y="5110150"/>
                </a:lnTo>
                <a:lnTo>
                  <a:pt x="0" y="5110150"/>
                </a:lnTo>
                <a:lnTo>
                  <a:pt x="0" y="0"/>
                </a:lnTo>
                <a:close/>
              </a:path>
            </a:pathLst>
          </a:custGeom>
          <a:blipFill>
            <a:blip r:embed="rId4"/>
            <a:stretch>
              <a:fillRect/>
            </a:stretch>
          </a:blipFill>
        </p:spPr>
      </p:sp>
      <p:sp>
        <p:nvSpPr>
          <p:cNvPr id="7" name="Freeform 7"/>
          <p:cNvSpPr/>
          <p:nvPr/>
        </p:nvSpPr>
        <p:spPr>
          <a:xfrm>
            <a:off x="1079086" y="1257300"/>
            <a:ext cx="4553711" cy="6071615"/>
          </a:xfrm>
          <a:custGeom>
            <a:avLst/>
            <a:gdLst/>
            <a:ahLst/>
            <a:cxnLst/>
            <a:rect l="l" t="t" r="r" b="b"/>
            <a:pathLst>
              <a:path w="4553711" h="6071615">
                <a:moveTo>
                  <a:pt x="0" y="0"/>
                </a:moveTo>
                <a:lnTo>
                  <a:pt x="4553711" y="0"/>
                </a:lnTo>
                <a:lnTo>
                  <a:pt x="4553711" y="6071615"/>
                </a:lnTo>
                <a:lnTo>
                  <a:pt x="0" y="6071615"/>
                </a:lnTo>
                <a:lnTo>
                  <a:pt x="0" y="0"/>
                </a:lnTo>
                <a:close/>
              </a:path>
            </a:pathLst>
          </a:custGeom>
          <a:blipFill>
            <a:blip r:embed="rId5"/>
            <a:stretch>
              <a:fillRect/>
            </a:stretch>
          </a:blipFill>
        </p:spPr>
      </p:sp>
      <p:sp>
        <p:nvSpPr>
          <p:cNvPr id="8" name="TextBox 8"/>
          <p:cNvSpPr txBox="1"/>
          <p:nvPr/>
        </p:nvSpPr>
        <p:spPr>
          <a:xfrm>
            <a:off x="3355941" y="742950"/>
            <a:ext cx="14222148" cy="514350"/>
          </a:xfrm>
          <a:prstGeom prst="rect">
            <a:avLst/>
          </a:prstGeom>
        </p:spPr>
        <p:txBody>
          <a:bodyPr lIns="0" tIns="0" rIns="0" bIns="0" rtlCol="0" anchor="t">
            <a:spAutoFit/>
          </a:bodyPr>
          <a:lstStyle/>
          <a:p>
            <a:pPr algn="ctr">
              <a:lnSpc>
                <a:spcPts val="4200"/>
              </a:lnSpc>
            </a:pPr>
            <a:r>
              <a:rPr lang="en-US" sz="3000" b="1">
                <a:solidFill>
                  <a:srgbClr val="000000"/>
                </a:solidFill>
                <a:latin typeface="Noto Serif Bold"/>
                <a:ea typeface="Noto Serif Bold"/>
                <a:cs typeface="Noto Serif Bold"/>
                <a:sym typeface="Noto Serif Bold"/>
              </a:rPr>
              <a:t>Skupina  Rumeni metulji, enota Ribnik 2</a:t>
            </a:r>
          </a:p>
        </p:txBody>
      </p:sp>
      <p:sp>
        <p:nvSpPr>
          <p:cNvPr id="9" name="TextBox 9"/>
          <p:cNvSpPr txBox="1"/>
          <p:nvPr/>
        </p:nvSpPr>
        <p:spPr>
          <a:xfrm>
            <a:off x="9285323" y="1781419"/>
            <a:ext cx="7603836" cy="4080215"/>
          </a:xfrm>
          <a:prstGeom prst="rect">
            <a:avLst/>
          </a:prstGeom>
        </p:spPr>
        <p:txBody>
          <a:bodyPr lIns="0" tIns="0" rIns="0" bIns="0" rtlCol="0" anchor="t">
            <a:spAutoFit/>
          </a:bodyPr>
          <a:lstStyle/>
          <a:p>
            <a:pPr algn="ctr">
              <a:lnSpc>
                <a:spcPts val="4031"/>
              </a:lnSpc>
            </a:pPr>
            <a:r>
              <a:rPr lang="en-US" sz="2879">
                <a:solidFill>
                  <a:srgbClr val="000000"/>
                </a:solidFill>
                <a:latin typeface="Noto Serif"/>
                <a:ea typeface="Noto Serif"/>
                <a:cs typeface="Noto Serif"/>
                <a:sym typeface="Noto Serif"/>
              </a:rPr>
              <a:t> Rumeni metulji so skupaj z vzg. Majo Lešnjak in Tajo Hrovatin sodelovali v Dnevu prijaznosti.</a:t>
            </a:r>
          </a:p>
          <a:p>
            <a:pPr algn="ctr">
              <a:lnSpc>
                <a:spcPts val="4031"/>
              </a:lnSpc>
            </a:pPr>
            <a:r>
              <a:rPr lang="en-US" sz="2879">
                <a:solidFill>
                  <a:srgbClr val="000000"/>
                </a:solidFill>
                <a:latin typeface="Noto Serif"/>
                <a:ea typeface="Noto Serif"/>
                <a:cs typeface="Noto Serif"/>
                <a:sym typeface="Noto Serif"/>
              </a:rPr>
              <a:t>Izdelali so majhno pozornost za vzgojno osebje Ribnika 2.</a:t>
            </a:r>
          </a:p>
          <a:p>
            <a:pPr algn="ctr">
              <a:lnSpc>
                <a:spcPts val="4031"/>
              </a:lnSpc>
            </a:pPr>
            <a:endParaRPr lang="en-US" sz="2879">
              <a:solidFill>
                <a:srgbClr val="000000"/>
              </a:solidFill>
              <a:latin typeface="Noto Serif"/>
              <a:ea typeface="Noto Serif"/>
              <a:cs typeface="Noto Serif"/>
              <a:sym typeface="Noto Serif"/>
            </a:endParaRPr>
          </a:p>
          <a:p>
            <a:pPr algn="ctr">
              <a:lnSpc>
                <a:spcPts val="4031"/>
              </a:lnSpc>
            </a:pPr>
            <a:endParaRPr lang="en-US" sz="2879">
              <a:solidFill>
                <a:srgbClr val="000000"/>
              </a:solidFill>
              <a:latin typeface="Noto Serif"/>
              <a:ea typeface="Noto Serif"/>
              <a:cs typeface="Noto Serif"/>
              <a:sym typeface="Noto Serif"/>
            </a:endParaRPr>
          </a:p>
          <a:p>
            <a:pPr algn="ctr">
              <a:lnSpc>
                <a:spcPts val="4031"/>
              </a:lnSpc>
            </a:pPr>
            <a:endParaRPr lang="en-US" sz="2879">
              <a:solidFill>
                <a:srgbClr val="000000"/>
              </a:solidFill>
              <a:latin typeface="Noto Serif"/>
              <a:ea typeface="Noto Serif"/>
              <a:cs typeface="Noto Serif"/>
              <a:sym typeface="Noto Serif"/>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255246" y="313255"/>
            <a:ext cx="17777508" cy="9660490"/>
            <a:chOff x="0" y="0"/>
            <a:chExt cx="4682142" cy="2544327"/>
          </a:xfrm>
        </p:grpSpPr>
        <p:sp>
          <p:nvSpPr>
            <p:cNvPr id="3" name="Freeform 3"/>
            <p:cNvSpPr/>
            <p:nvPr/>
          </p:nvSpPr>
          <p:spPr>
            <a:xfrm>
              <a:off x="0" y="0"/>
              <a:ext cx="4682142" cy="2544327"/>
            </a:xfrm>
            <a:custGeom>
              <a:avLst/>
              <a:gdLst/>
              <a:ahLst/>
              <a:cxnLst/>
              <a:rect l="l" t="t" r="r" b="b"/>
              <a:pathLst>
                <a:path w="4682142" h="2544327">
                  <a:moveTo>
                    <a:pt x="22210" y="0"/>
                  </a:moveTo>
                  <a:lnTo>
                    <a:pt x="4659932" y="0"/>
                  </a:lnTo>
                  <a:cubicBezTo>
                    <a:pt x="4672199" y="0"/>
                    <a:pt x="4682142" y="9944"/>
                    <a:pt x="4682142" y="22210"/>
                  </a:cubicBezTo>
                  <a:lnTo>
                    <a:pt x="4682142" y="2522117"/>
                  </a:lnTo>
                  <a:cubicBezTo>
                    <a:pt x="4682142" y="2534383"/>
                    <a:pt x="4672199" y="2544327"/>
                    <a:pt x="4659932" y="2544327"/>
                  </a:cubicBezTo>
                  <a:lnTo>
                    <a:pt x="22210" y="2544327"/>
                  </a:lnTo>
                  <a:cubicBezTo>
                    <a:pt x="9944" y="2544327"/>
                    <a:pt x="0" y="2534383"/>
                    <a:pt x="0" y="2522117"/>
                  </a:cubicBezTo>
                  <a:lnTo>
                    <a:pt x="0" y="22210"/>
                  </a:lnTo>
                  <a:cubicBezTo>
                    <a:pt x="0" y="9944"/>
                    <a:pt x="9944" y="0"/>
                    <a:pt x="22210" y="0"/>
                  </a:cubicBezTo>
                  <a:close/>
                </a:path>
              </a:pathLst>
            </a:custGeom>
            <a:solidFill>
              <a:srgbClr val="FAE7AB"/>
            </a:solidFill>
          </p:spPr>
        </p:sp>
        <p:sp>
          <p:nvSpPr>
            <p:cNvPr id="4" name="TextBox 4"/>
            <p:cNvSpPr txBox="1"/>
            <p:nvPr/>
          </p:nvSpPr>
          <p:spPr>
            <a:xfrm>
              <a:off x="0" y="-38100"/>
              <a:ext cx="4682142" cy="2582427"/>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flipH="1" flipV="1">
            <a:off x="11365282" y="8476670"/>
            <a:ext cx="5385435" cy="1211723"/>
          </a:xfrm>
          <a:custGeom>
            <a:avLst/>
            <a:gdLst/>
            <a:ahLst/>
            <a:cxnLst/>
            <a:rect l="l" t="t" r="r" b="b"/>
            <a:pathLst>
              <a:path w="5385435" h="1211723">
                <a:moveTo>
                  <a:pt x="5385435" y="1211723"/>
                </a:moveTo>
                <a:lnTo>
                  <a:pt x="0" y="1211723"/>
                </a:lnTo>
                <a:lnTo>
                  <a:pt x="0" y="0"/>
                </a:lnTo>
                <a:lnTo>
                  <a:pt x="5385435" y="0"/>
                </a:lnTo>
                <a:lnTo>
                  <a:pt x="5385435" y="1211723"/>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255246" y="495067"/>
            <a:ext cx="6460806" cy="4860842"/>
          </a:xfrm>
          <a:custGeom>
            <a:avLst/>
            <a:gdLst/>
            <a:ahLst/>
            <a:cxnLst/>
            <a:rect l="l" t="t" r="r" b="b"/>
            <a:pathLst>
              <a:path w="6460806" h="4860842">
                <a:moveTo>
                  <a:pt x="0" y="0"/>
                </a:moveTo>
                <a:lnTo>
                  <a:pt x="6460805" y="0"/>
                </a:lnTo>
                <a:lnTo>
                  <a:pt x="6460805" y="4860842"/>
                </a:lnTo>
                <a:lnTo>
                  <a:pt x="0" y="4860842"/>
                </a:lnTo>
                <a:lnTo>
                  <a:pt x="0" y="0"/>
                </a:lnTo>
                <a:close/>
              </a:path>
            </a:pathLst>
          </a:custGeom>
          <a:blipFill>
            <a:blip r:embed="rId4"/>
            <a:stretch>
              <a:fillRect/>
            </a:stretch>
          </a:blipFill>
        </p:spPr>
      </p:sp>
      <p:sp>
        <p:nvSpPr>
          <p:cNvPr id="7" name="Freeform 7"/>
          <p:cNvSpPr/>
          <p:nvPr/>
        </p:nvSpPr>
        <p:spPr>
          <a:xfrm>
            <a:off x="6370490" y="1168494"/>
            <a:ext cx="3739117" cy="5589269"/>
          </a:xfrm>
          <a:custGeom>
            <a:avLst/>
            <a:gdLst/>
            <a:ahLst/>
            <a:cxnLst/>
            <a:rect l="l" t="t" r="r" b="b"/>
            <a:pathLst>
              <a:path w="3739117" h="5589269">
                <a:moveTo>
                  <a:pt x="0" y="0"/>
                </a:moveTo>
                <a:lnTo>
                  <a:pt x="3739118" y="0"/>
                </a:lnTo>
                <a:lnTo>
                  <a:pt x="3739118" y="5589269"/>
                </a:lnTo>
                <a:lnTo>
                  <a:pt x="0" y="5589269"/>
                </a:lnTo>
                <a:lnTo>
                  <a:pt x="0" y="0"/>
                </a:lnTo>
                <a:close/>
              </a:path>
            </a:pathLst>
          </a:custGeom>
          <a:blipFill>
            <a:blip r:embed="rId5"/>
            <a:stretch>
              <a:fillRect/>
            </a:stretch>
          </a:blipFill>
        </p:spPr>
      </p:sp>
      <p:sp>
        <p:nvSpPr>
          <p:cNvPr id="8" name="Freeform 8"/>
          <p:cNvSpPr/>
          <p:nvPr/>
        </p:nvSpPr>
        <p:spPr>
          <a:xfrm>
            <a:off x="0" y="5067637"/>
            <a:ext cx="4214336" cy="5606344"/>
          </a:xfrm>
          <a:custGeom>
            <a:avLst/>
            <a:gdLst/>
            <a:ahLst/>
            <a:cxnLst/>
            <a:rect l="l" t="t" r="r" b="b"/>
            <a:pathLst>
              <a:path w="4214336" h="5606344">
                <a:moveTo>
                  <a:pt x="0" y="0"/>
                </a:moveTo>
                <a:lnTo>
                  <a:pt x="4214336" y="0"/>
                </a:lnTo>
                <a:lnTo>
                  <a:pt x="4214336" y="5606343"/>
                </a:lnTo>
                <a:lnTo>
                  <a:pt x="0" y="5606343"/>
                </a:lnTo>
                <a:lnTo>
                  <a:pt x="0" y="0"/>
                </a:lnTo>
                <a:close/>
              </a:path>
            </a:pathLst>
          </a:custGeom>
          <a:blipFill>
            <a:blip r:embed="rId6"/>
            <a:stretch>
              <a:fillRect/>
            </a:stretch>
          </a:blipFill>
        </p:spPr>
      </p:sp>
      <p:sp>
        <p:nvSpPr>
          <p:cNvPr id="9" name="Freeform 9"/>
          <p:cNvSpPr/>
          <p:nvPr/>
        </p:nvSpPr>
        <p:spPr>
          <a:xfrm>
            <a:off x="4214336" y="6493081"/>
            <a:ext cx="5278641" cy="3967177"/>
          </a:xfrm>
          <a:custGeom>
            <a:avLst/>
            <a:gdLst/>
            <a:ahLst/>
            <a:cxnLst/>
            <a:rect l="l" t="t" r="r" b="b"/>
            <a:pathLst>
              <a:path w="5278641" h="3967177">
                <a:moveTo>
                  <a:pt x="0" y="0"/>
                </a:moveTo>
                <a:lnTo>
                  <a:pt x="5278641" y="0"/>
                </a:lnTo>
                <a:lnTo>
                  <a:pt x="5278641" y="3967178"/>
                </a:lnTo>
                <a:lnTo>
                  <a:pt x="0" y="3967178"/>
                </a:lnTo>
                <a:lnTo>
                  <a:pt x="0" y="0"/>
                </a:lnTo>
                <a:close/>
              </a:path>
            </a:pathLst>
          </a:custGeom>
          <a:blipFill>
            <a:blip r:embed="rId7"/>
            <a:stretch>
              <a:fillRect/>
            </a:stretch>
          </a:blipFill>
        </p:spPr>
      </p:sp>
      <p:sp>
        <p:nvSpPr>
          <p:cNvPr id="10" name="TextBox 10"/>
          <p:cNvSpPr txBox="1"/>
          <p:nvPr/>
        </p:nvSpPr>
        <p:spPr>
          <a:xfrm>
            <a:off x="6024358" y="514350"/>
            <a:ext cx="14222148" cy="514350"/>
          </a:xfrm>
          <a:prstGeom prst="rect">
            <a:avLst/>
          </a:prstGeom>
        </p:spPr>
        <p:txBody>
          <a:bodyPr lIns="0" tIns="0" rIns="0" bIns="0" rtlCol="0" anchor="t">
            <a:spAutoFit/>
          </a:bodyPr>
          <a:lstStyle/>
          <a:p>
            <a:pPr algn="ctr">
              <a:lnSpc>
                <a:spcPts val="4200"/>
              </a:lnSpc>
            </a:pPr>
            <a:r>
              <a:rPr lang="en-US" sz="3000" b="1">
                <a:solidFill>
                  <a:srgbClr val="000000"/>
                </a:solidFill>
                <a:latin typeface="Noto Serif Bold"/>
                <a:ea typeface="Noto Serif Bold"/>
                <a:cs typeface="Noto Serif Bold"/>
                <a:sym typeface="Noto Serif Bold"/>
              </a:rPr>
              <a:t>Skupina  Oranžni metulji, enota Ribnik 2</a:t>
            </a:r>
          </a:p>
        </p:txBody>
      </p:sp>
      <p:sp>
        <p:nvSpPr>
          <p:cNvPr id="11" name="TextBox 11"/>
          <p:cNvSpPr txBox="1"/>
          <p:nvPr/>
        </p:nvSpPr>
        <p:spPr>
          <a:xfrm>
            <a:off x="10109608" y="1502658"/>
            <a:ext cx="7603836" cy="7579873"/>
          </a:xfrm>
          <a:prstGeom prst="rect">
            <a:avLst/>
          </a:prstGeom>
        </p:spPr>
        <p:txBody>
          <a:bodyPr lIns="0" tIns="0" rIns="0" bIns="0" rtlCol="0" anchor="t">
            <a:spAutoFit/>
          </a:bodyPr>
          <a:lstStyle/>
          <a:p>
            <a:pPr algn="ctr">
              <a:lnSpc>
                <a:spcPts val="4311"/>
              </a:lnSpc>
            </a:pPr>
            <a:r>
              <a:rPr lang="en-US" sz="3079">
                <a:solidFill>
                  <a:srgbClr val="000000"/>
                </a:solidFill>
                <a:latin typeface="Noto Serif"/>
                <a:ea typeface="Noto Serif"/>
                <a:cs typeface="Noto Serif"/>
                <a:sym typeface="Noto Serif"/>
              </a:rPr>
              <a:t>V skupini Oranžni metulji smo ob mednarodnem dnevu prijaznosti pobarvali kamenčke z rumeno barvo in nanje napisali različne prijazne besede, kot so »nasmeh«, »prijaznost«, »sreča« in podobno. Kamenčke smo položili v mošnjiček lepih želja in jih skupaj odnesli v Lavričevo knjižnico, kjer so si jih lahko vzeli zaposleni in obiskovalci knjižnice. Upamo, da jim je ta majhen simbol prijaznosti polepšal dan. </a:t>
            </a:r>
          </a:p>
          <a:p>
            <a:pPr algn="ctr">
              <a:lnSpc>
                <a:spcPts val="4311"/>
              </a:lnSpc>
            </a:pPr>
            <a:endParaRPr lang="en-US" sz="3079">
              <a:solidFill>
                <a:srgbClr val="000000"/>
              </a:solidFill>
              <a:latin typeface="Noto Serif"/>
              <a:ea typeface="Noto Serif"/>
              <a:cs typeface="Noto Serif"/>
              <a:sym typeface="Noto Serif"/>
            </a:endParaRPr>
          </a:p>
          <a:p>
            <a:pPr algn="ctr">
              <a:lnSpc>
                <a:spcPts val="4311"/>
              </a:lnSpc>
            </a:pPr>
            <a:endParaRPr lang="en-US" sz="3079">
              <a:solidFill>
                <a:srgbClr val="000000"/>
              </a:solidFill>
              <a:latin typeface="Noto Serif"/>
              <a:ea typeface="Noto Serif"/>
              <a:cs typeface="Noto Serif"/>
              <a:sym typeface="Noto Serif"/>
            </a:endParaRPr>
          </a:p>
          <a:p>
            <a:pPr algn="ctr">
              <a:lnSpc>
                <a:spcPts val="4311"/>
              </a:lnSpc>
            </a:pPr>
            <a:endParaRPr lang="en-US" sz="3079">
              <a:solidFill>
                <a:srgbClr val="000000"/>
              </a:solidFill>
              <a:latin typeface="Noto Serif"/>
              <a:ea typeface="Noto Serif"/>
              <a:cs typeface="Noto Serif"/>
              <a:sym typeface="Noto Serif"/>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737</Words>
  <Application>Microsoft Office PowerPoint</Application>
  <PresentationFormat>Po meri</PresentationFormat>
  <Paragraphs>39</Paragraphs>
  <Slides>13</Slides>
  <Notes>0</Notes>
  <HiddenSlides>0</HiddenSlides>
  <MMClips>0</MMClips>
  <ScaleCrop>false</ScaleCrop>
  <HeadingPairs>
    <vt:vector size="6" baseType="variant">
      <vt:variant>
        <vt:lpstr>Uporabljene pisave</vt:lpstr>
      </vt:variant>
      <vt:variant>
        <vt:i4>4</vt:i4>
      </vt:variant>
      <vt:variant>
        <vt:lpstr>Tema</vt:lpstr>
      </vt:variant>
      <vt:variant>
        <vt:i4>1</vt:i4>
      </vt:variant>
      <vt:variant>
        <vt:lpstr>Naslovi diapozitivov</vt:lpstr>
      </vt:variant>
      <vt:variant>
        <vt:i4>13</vt:i4>
      </vt:variant>
    </vt:vector>
  </HeadingPairs>
  <TitlesOfParts>
    <vt:vector size="18" baseType="lpstr">
      <vt:lpstr>Calibri</vt:lpstr>
      <vt:lpstr>Noto Serif</vt:lpstr>
      <vt:lpstr>Arial</vt:lpstr>
      <vt:lpstr>Noto Serif Bold</vt:lpstr>
      <vt:lpstr>Office Theme</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13. november Mednarodni dan prijaznosti</dc:title>
  <dc:creator>Tatjana</dc:creator>
  <cp:lastModifiedBy>Anja  Česen</cp:lastModifiedBy>
  <cp:revision>1</cp:revision>
  <dcterms:created xsi:type="dcterms:W3CDTF">2006-08-16T00:00:00Z</dcterms:created>
  <dcterms:modified xsi:type="dcterms:W3CDTF">2025-11-26T13:30:53Z</dcterms:modified>
  <dc:identifier>DAG5gBg-Z2E</dc:identifier>
</cp:coreProperties>
</file>